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9" r:id="rId1"/>
  </p:sldMasterIdLst>
  <p:notesMasterIdLst>
    <p:notesMasterId r:id="rId30"/>
  </p:notesMasterIdLst>
  <p:sldIdLst>
    <p:sldId id="256" r:id="rId2"/>
    <p:sldId id="257" r:id="rId3"/>
    <p:sldId id="280" r:id="rId4"/>
    <p:sldId id="294" r:id="rId5"/>
    <p:sldId id="284" r:id="rId6"/>
    <p:sldId id="260" r:id="rId7"/>
    <p:sldId id="290" r:id="rId8"/>
    <p:sldId id="261" r:id="rId9"/>
    <p:sldId id="281" r:id="rId10"/>
    <p:sldId id="285" r:id="rId11"/>
    <p:sldId id="286" r:id="rId12"/>
    <p:sldId id="287" r:id="rId13"/>
    <p:sldId id="289" r:id="rId14"/>
    <p:sldId id="266" r:id="rId15"/>
    <p:sldId id="268" r:id="rId16"/>
    <p:sldId id="269" r:id="rId17"/>
    <p:sldId id="270" r:id="rId18"/>
    <p:sldId id="282" r:id="rId19"/>
    <p:sldId id="271" r:id="rId20"/>
    <p:sldId id="272" r:id="rId21"/>
    <p:sldId id="283" r:id="rId22"/>
    <p:sldId id="292" r:id="rId23"/>
    <p:sldId id="274" r:id="rId24"/>
    <p:sldId id="291" r:id="rId25"/>
    <p:sldId id="276" r:id="rId26"/>
    <p:sldId id="277" r:id="rId27"/>
    <p:sldId id="278" r:id="rId28"/>
    <p:sldId id="293"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libri Light" panose="020F0302020204030204" pitchFamily="34" charset="0"/>
      <p:regular r:id="rId35"/>
      <p:italic r:id="rId36"/>
    </p:embeddedFont>
    <p:embeddedFont>
      <p:font typeface="Roboto" panose="02000000000000000000" pitchFamily="2" charset="0"/>
      <p:regular r:id="rId37"/>
      <p:bold r:id="rId38"/>
      <p:italic r:id="rId39"/>
      <p:boldItalic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o Ngoc Dinh"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177E"/>
    <a:srgbClr val="8228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A470DB-8F1A-4B59-B75D-9EBC15FE7DEA}">
  <a:tblStyle styleId="{C6A470DB-8F1A-4B59-B75D-9EBC15FE7DE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14" autoAdjust="0"/>
  </p:normalViewPr>
  <p:slideViewPr>
    <p:cSldViewPr snapToGrid="0">
      <p:cViewPr varScale="1">
        <p:scale>
          <a:sx n="96" d="100"/>
          <a:sy n="96" d="100"/>
        </p:scale>
        <p:origin x="3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03T02:04:10.209" idx="1">
    <p:pos x="6000" y="0"/>
    <p:text>SLIDE MIN WORD SIZE IS 20 PT - do not make it smaller</p:text>
  </p:cm>
</p:cmLst>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CF3BA5-C221-4448-85B0-B939B864B0B9}"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FAD72932-4D21-45FB-A85D-16EC6541B855}">
      <dgm:prSet/>
      <dgm:spPr/>
      <dgm:t>
        <a:bodyPr/>
        <a:lstStyle/>
        <a:p>
          <a:pPr>
            <a:lnSpc>
              <a:spcPct val="100000"/>
            </a:lnSpc>
          </a:pPr>
          <a:r>
            <a:rPr lang="en-US" dirty="0"/>
            <a:t>Many factors can determine if someone is healthy</a:t>
          </a:r>
        </a:p>
      </dgm:t>
    </dgm:pt>
    <dgm:pt modelId="{BCE0BEA3-38DD-4B8B-BF72-7D87EBDCE6F2}" type="parTrans" cxnId="{B303C004-42E2-4CB5-8F07-7F8F82EFE08B}">
      <dgm:prSet/>
      <dgm:spPr/>
      <dgm:t>
        <a:bodyPr/>
        <a:lstStyle/>
        <a:p>
          <a:endParaRPr lang="en-US"/>
        </a:p>
      </dgm:t>
    </dgm:pt>
    <dgm:pt modelId="{846032E6-BFB8-48EA-9AD7-9AAAFB1F39E7}" type="sibTrans" cxnId="{B303C004-42E2-4CB5-8F07-7F8F82EFE08B}">
      <dgm:prSet/>
      <dgm:spPr/>
      <dgm:t>
        <a:bodyPr/>
        <a:lstStyle/>
        <a:p>
          <a:endParaRPr lang="en-US"/>
        </a:p>
      </dgm:t>
    </dgm:pt>
    <dgm:pt modelId="{1A7E25DF-E760-409C-9C15-05E583A44D59}">
      <dgm:prSet/>
      <dgm:spPr/>
      <dgm:t>
        <a:bodyPr/>
        <a:lstStyle/>
        <a:p>
          <a:pPr>
            <a:lnSpc>
              <a:spcPct val="100000"/>
            </a:lnSpc>
          </a:pPr>
          <a:r>
            <a:rPr lang="en-US" dirty="0"/>
            <a:t>Some people have different interpretations of what is considered healthy</a:t>
          </a:r>
        </a:p>
      </dgm:t>
    </dgm:pt>
    <dgm:pt modelId="{04980AE6-3276-4180-9A68-9E1EBCCEDA5A}" type="parTrans" cxnId="{EA5DCDC5-7858-4E0E-B7B9-47EF230BEA64}">
      <dgm:prSet/>
      <dgm:spPr/>
      <dgm:t>
        <a:bodyPr/>
        <a:lstStyle/>
        <a:p>
          <a:endParaRPr lang="en-US"/>
        </a:p>
      </dgm:t>
    </dgm:pt>
    <dgm:pt modelId="{7EC52741-748D-4253-ADDE-51D7FF526EA4}" type="sibTrans" cxnId="{EA5DCDC5-7858-4E0E-B7B9-47EF230BEA64}">
      <dgm:prSet/>
      <dgm:spPr/>
      <dgm:t>
        <a:bodyPr/>
        <a:lstStyle/>
        <a:p>
          <a:endParaRPr lang="en-US"/>
        </a:p>
      </dgm:t>
    </dgm:pt>
    <dgm:pt modelId="{807D5540-9432-4DEE-AB30-65AFC2407236}" type="pres">
      <dgm:prSet presAssocID="{4CCF3BA5-C221-4448-85B0-B939B864B0B9}" presName="root" presStyleCnt="0">
        <dgm:presLayoutVars>
          <dgm:dir/>
          <dgm:resizeHandles val="exact"/>
        </dgm:presLayoutVars>
      </dgm:prSet>
      <dgm:spPr/>
    </dgm:pt>
    <dgm:pt modelId="{A9258315-EF62-4445-87E9-B7F111FB2CE6}" type="pres">
      <dgm:prSet presAssocID="{FAD72932-4D21-45FB-A85D-16EC6541B855}" presName="compNode" presStyleCnt="0"/>
      <dgm:spPr/>
    </dgm:pt>
    <dgm:pt modelId="{9CF4F9FD-05B0-4FED-B58C-37B8D3862990}" type="pres">
      <dgm:prSet presAssocID="{FAD72932-4D21-45FB-A85D-16EC6541B855}" presName="bgRect" presStyleLbl="bgShp" presStyleIdx="0" presStyleCnt="2"/>
      <dgm:spPr/>
    </dgm:pt>
    <dgm:pt modelId="{25724568-8097-48E1-B700-FCEB2C6D075C}" type="pres">
      <dgm:prSet presAssocID="{FAD72932-4D21-45FB-A85D-16EC6541B85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s"/>
        </a:ext>
      </dgm:extLst>
    </dgm:pt>
    <dgm:pt modelId="{33179F7E-D76B-47EA-89BE-966E71A3E08B}" type="pres">
      <dgm:prSet presAssocID="{FAD72932-4D21-45FB-A85D-16EC6541B855}" presName="spaceRect" presStyleCnt="0"/>
      <dgm:spPr/>
    </dgm:pt>
    <dgm:pt modelId="{74BBDBA4-F159-49D1-BEFF-1EA064BCF2BD}" type="pres">
      <dgm:prSet presAssocID="{FAD72932-4D21-45FB-A85D-16EC6541B855}" presName="parTx" presStyleLbl="revTx" presStyleIdx="0" presStyleCnt="2">
        <dgm:presLayoutVars>
          <dgm:chMax val="0"/>
          <dgm:chPref val="0"/>
        </dgm:presLayoutVars>
      </dgm:prSet>
      <dgm:spPr/>
    </dgm:pt>
    <dgm:pt modelId="{957B0941-DA93-4CBD-ACE5-10E900AFC890}" type="pres">
      <dgm:prSet presAssocID="{846032E6-BFB8-48EA-9AD7-9AAAFB1F39E7}" presName="sibTrans" presStyleCnt="0"/>
      <dgm:spPr/>
    </dgm:pt>
    <dgm:pt modelId="{E9462A87-99A9-4AD0-BD5B-F77515C1D7BF}" type="pres">
      <dgm:prSet presAssocID="{1A7E25DF-E760-409C-9C15-05E583A44D59}" presName="compNode" presStyleCnt="0"/>
      <dgm:spPr/>
    </dgm:pt>
    <dgm:pt modelId="{0292F319-C1BE-46D2-ACDC-9659AFF6D71B}" type="pres">
      <dgm:prSet presAssocID="{1A7E25DF-E760-409C-9C15-05E583A44D59}" presName="bgRect" presStyleLbl="bgShp" presStyleIdx="1" presStyleCnt="2"/>
      <dgm:spPr/>
    </dgm:pt>
    <dgm:pt modelId="{5C7F7F16-CEF7-433B-A727-DD8DBC53B635}" type="pres">
      <dgm:prSet presAssocID="{1A7E25DF-E760-409C-9C15-05E583A44D5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a:ext>
      </dgm:extLst>
    </dgm:pt>
    <dgm:pt modelId="{D039E840-F880-44E0-B491-27A6329F6692}" type="pres">
      <dgm:prSet presAssocID="{1A7E25DF-E760-409C-9C15-05E583A44D59}" presName="spaceRect" presStyleCnt="0"/>
      <dgm:spPr/>
    </dgm:pt>
    <dgm:pt modelId="{1B790003-D6FE-4B30-9907-A3583832D5CB}" type="pres">
      <dgm:prSet presAssocID="{1A7E25DF-E760-409C-9C15-05E583A44D59}" presName="parTx" presStyleLbl="revTx" presStyleIdx="1" presStyleCnt="2">
        <dgm:presLayoutVars>
          <dgm:chMax val="0"/>
          <dgm:chPref val="0"/>
        </dgm:presLayoutVars>
      </dgm:prSet>
      <dgm:spPr/>
    </dgm:pt>
  </dgm:ptLst>
  <dgm:cxnLst>
    <dgm:cxn modelId="{B303C004-42E2-4CB5-8F07-7F8F82EFE08B}" srcId="{4CCF3BA5-C221-4448-85B0-B939B864B0B9}" destId="{FAD72932-4D21-45FB-A85D-16EC6541B855}" srcOrd="0" destOrd="0" parTransId="{BCE0BEA3-38DD-4B8B-BF72-7D87EBDCE6F2}" sibTransId="{846032E6-BFB8-48EA-9AD7-9AAAFB1F39E7}"/>
    <dgm:cxn modelId="{C01D340C-1337-45FE-8232-755E8C637004}" type="presOf" srcId="{1A7E25DF-E760-409C-9C15-05E583A44D59}" destId="{1B790003-D6FE-4B30-9907-A3583832D5CB}" srcOrd="0" destOrd="0" presId="urn:microsoft.com/office/officeart/2018/2/layout/IconVerticalSolidList"/>
    <dgm:cxn modelId="{78E3F512-0A10-4F79-AEBA-BC8DA03BABE4}" type="presOf" srcId="{FAD72932-4D21-45FB-A85D-16EC6541B855}" destId="{74BBDBA4-F159-49D1-BEFF-1EA064BCF2BD}" srcOrd="0" destOrd="0" presId="urn:microsoft.com/office/officeart/2018/2/layout/IconVerticalSolidList"/>
    <dgm:cxn modelId="{1F5936BB-C956-4F74-B76F-65DC6169E2CD}" type="presOf" srcId="{4CCF3BA5-C221-4448-85B0-B939B864B0B9}" destId="{807D5540-9432-4DEE-AB30-65AFC2407236}" srcOrd="0" destOrd="0" presId="urn:microsoft.com/office/officeart/2018/2/layout/IconVerticalSolidList"/>
    <dgm:cxn modelId="{EA5DCDC5-7858-4E0E-B7B9-47EF230BEA64}" srcId="{4CCF3BA5-C221-4448-85B0-B939B864B0B9}" destId="{1A7E25DF-E760-409C-9C15-05E583A44D59}" srcOrd="1" destOrd="0" parTransId="{04980AE6-3276-4180-9A68-9E1EBCCEDA5A}" sibTransId="{7EC52741-748D-4253-ADDE-51D7FF526EA4}"/>
    <dgm:cxn modelId="{11C05005-5CCA-4DB1-84FF-227E9099A8F5}" type="presParOf" srcId="{807D5540-9432-4DEE-AB30-65AFC2407236}" destId="{A9258315-EF62-4445-87E9-B7F111FB2CE6}" srcOrd="0" destOrd="0" presId="urn:microsoft.com/office/officeart/2018/2/layout/IconVerticalSolidList"/>
    <dgm:cxn modelId="{67DE9140-5315-445F-9197-AFD6ECD60AE3}" type="presParOf" srcId="{A9258315-EF62-4445-87E9-B7F111FB2CE6}" destId="{9CF4F9FD-05B0-4FED-B58C-37B8D3862990}" srcOrd="0" destOrd="0" presId="urn:microsoft.com/office/officeart/2018/2/layout/IconVerticalSolidList"/>
    <dgm:cxn modelId="{76864FEA-DFDD-4B5C-B8CA-D5A70B6E434E}" type="presParOf" srcId="{A9258315-EF62-4445-87E9-B7F111FB2CE6}" destId="{25724568-8097-48E1-B700-FCEB2C6D075C}" srcOrd="1" destOrd="0" presId="urn:microsoft.com/office/officeart/2018/2/layout/IconVerticalSolidList"/>
    <dgm:cxn modelId="{5C0D9BB0-C1C0-4EAB-9876-06499C950A9C}" type="presParOf" srcId="{A9258315-EF62-4445-87E9-B7F111FB2CE6}" destId="{33179F7E-D76B-47EA-89BE-966E71A3E08B}" srcOrd="2" destOrd="0" presId="urn:microsoft.com/office/officeart/2018/2/layout/IconVerticalSolidList"/>
    <dgm:cxn modelId="{2BC075DA-561B-416F-99D0-8B3560277CA6}" type="presParOf" srcId="{A9258315-EF62-4445-87E9-B7F111FB2CE6}" destId="{74BBDBA4-F159-49D1-BEFF-1EA064BCF2BD}" srcOrd="3" destOrd="0" presId="urn:microsoft.com/office/officeart/2018/2/layout/IconVerticalSolidList"/>
    <dgm:cxn modelId="{D69F6A7B-1A64-43E1-A46B-0AA576C3F5B0}" type="presParOf" srcId="{807D5540-9432-4DEE-AB30-65AFC2407236}" destId="{957B0941-DA93-4CBD-ACE5-10E900AFC890}" srcOrd="1" destOrd="0" presId="urn:microsoft.com/office/officeart/2018/2/layout/IconVerticalSolidList"/>
    <dgm:cxn modelId="{496481A2-9F1D-4196-9345-4EA0C5B09503}" type="presParOf" srcId="{807D5540-9432-4DEE-AB30-65AFC2407236}" destId="{E9462A87-99A9-4AD0-BD5B-F77515C1D7BF}" srcOrd="2" destOrd="0" presId="urn:microsoft.com/office/officeart/2018/2/layout/IconVerticalSolidList"/>
    <dgm:cxn modelId="{33C4E187-2EC1-42FD-A92A-0C7509D3B6DE}" type="presParOf" srcId="{E9462A87-99A9-4AD0-BD5B-F77515C1D7BF}" destId="{0292F319-C1BE-46D2-ACDC-9659AFF6D71B}" srcOrd="0" destOrd="0" presId="urn:microsoft.com/office/officeart/2018/2/layout/IconVerticalSolidList"/>
    <dgm:cxn modelId="{BF280DF4-36B0-436F-8034-9B711D9B802E}" type="presParOf" srcId="{E9462A87-99A9-4AD0-BD5B-F77515C1D7BF}" destId="{5C7F7F16-CEF7-433B-A727-DD8DBC53B635}" srcOrd="1" destOrd="0" presId="urn:microsoft.com/office/officeart/2018/2/layout/IconVerticalSolidList"/>
    <dgm:cxn modelId="{60852038-6B22-4816-BDFC-019BA9DC55E1}" type="presParOf" srcId="{E9462A87-99A9-4AD0-BD5B-F77515C1D7BF}" destId="{D039E840-F880-44E0-B491-27A6329F6692}" srcOrd="2" destOrd="0" presId="urn:microsoft.com/office/officeart/2018/2/layout/IconVerticalSolidList"/>
    <dgm:cxn modelId="{3D576AE9-2E67-4905-99EC-5FF6BE6CDEBD}" type="presParOf" srcId="{E9462A87-99A9-4AD0-BD5B-F77515C1D7BF}" destId="{1B790003-D6FE-4B30-9907-A3583832D5C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3AFFBD-D401-46AD-9768-6ED863EE07D8}"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F9AF2309-25C1-4D55-977C-873B35293099}">
      <dgm:prSet/>
      <dgm:spPr/>
      <dgm:t>
        <a:bodyPr/>
        <a:lstStyle/>
        <a:p>
          <a:pPr>
            <a:lnSpc>
              <a:spcPct val="100000"/>
            </a:lnSpc>
          </a:pPr>
          <a:r>
            <a:rPr lang="en-US"/>
            <a:t>Answers that are not obvious may be useful to assess someone’s health</a:t>
          </a:r>
        </a:p>
      </dgm:t>
    </dgm:pt>
    <dgm:pt modelId="{641D047F-6B6F-4FD6-B9AD-5BD9CB076247}" type="parTrans" cxnId="{42C03411-B3C0-4373-AD73-1844485F9140}">
      <dgm:prSet/>
      <dgm:spPr/>
      <dgm:t>
        <a:bodyPr/>
        <a:lstStyle/>
        <a:p>
          <a:endParaRPr lang="en-US" sz="2000"/>
        </a:p>
      </dgm:t>
    </dgm:pt>
    <dgm:pt modelId="{05463A4B-5281-4037-8DB6-37E07D2F05B4}" type="sibTrans" cxnId="{42C03411-B3C0-4373-AD73-1844485F9140}">
      <dgm:prSet/>
      <dgm:spPr/>
      <dgm:t>
        <a:bodyPr/>
        <a:lstStyle/>
        <a:p>
          <a:endParaRPr lang="en-US"/>
        </a:p>
      </dgm:t>
    </dgm:pt>
    <dgm:pt modelId="{71A4E71A-1B8B-4C7A-8F1A-B07DC2778B52}">
      <dgm:prSet/>
      <dgm:spPr/>
      <dgm:t>
        <a:bodyPr/>
        <a:lstStyle/>
        <a:p>
          <a:pPr>
            <a:lnSpc>
              <a:spcPct val="100000"/>
            </a:lnSpc>
          </a:pPr>
          <a:r>
            <a:rPr lang="en-US"/>
            <a:t>Data can be used to predict what people think is important, but is not important, and vice-versa</a:t>
          </a:r>
        </a:p>
      </dgm:t>
    </dgm:pt>
    <dgm:pt modelId="{54E9D47E-0D6A-4098-A54E-AB221E90102F}" type="parTrans" cxnId="{E49E43CD-46BF-460F-9DF5-800BB167F435}">
      <dgm:prSet/>
      <dgm:spPr/>
      <dgm:t>
        <a:bodyPr/>
        <a:lstStyle/>
        <a:p>
          <a:endParaRPr lang="en-US" sz="2000"/>
        </a:p>
      </dgm:t>
    </dgm:pt>
    <dgm:pt modelId="{81859556-FAD8-4C6A-AE57-D70B691BE564}" type="sibTrans" cxnId="{E49E43CD-46BF-460F-9DF5-800BB167F435}">
      <dgm:prSet/>
      <dgm:spPr/>
      <dgm:t>
        <a:bodyPr/>
        <a:lstStyle/>
        <a:p>
          <a:endParaRPr lang="en-US"/>
        </a:p>
      </dgm:t>
    </dgm:pt>
    <dgm:pt modelId="{D4AE1719-20D2-4393-933F-CE1C45CA1CD6}">
      <dgm:prSet/>
      <dgm:spPr/>
      <dgm:t>
        <a:bodyPr/>
        <a:lstStyle/>
        <a:p>
          <a:pPr>
            <a:lnSpc>
              <a:spcPct val="100000"/>
            </a:lnSpc>
          </a:pPr>
          <a:r>
            <a:rPr lang="en-US"/>
            <a:t>Results can be used to determine what areas people need more/less education in</a:t>
          </a:r>
        </a:p>
      </dgm:t>
    </dgm:pt>
    <dgm:pt modelId="{0F17D71E-57D3-4D2F-810F-7B8CF90370BB}" type="parTrans" cxnId="{E680D378-6A2B-4111-AFEB-D1436159A2B4}">
      <dgm:prSet/>
      <dgm:spPr/>
      <dgm:t>
        <a:bodyPr/>
        <a:lstStyle/>
        <a:p>
          <a:endParaRPr lang="en-US" sz="2000"/>
        </a:p>
      </dgm:t>
    </dgm:pt>
    <dgm:pt modelId="{E0E38656-C25C-4FB1-96D2-55FAE40A280D}" type="sibTrans" cxnId="{E680D378-6A2B-4111-AFEB-D1436159A2B4}">
      <dgm:prSet/>
      <dgm:spPr/>
      <dgm:t>
        <a:bodyPr/>
        <a:lstStyle/>
        <a:p>
          <a:endParaRPr lang="en-US"/>
        </a:p>
      </dgm:t>
    </dgm:pt>
    <dgm:pt modelId="{4EC565CF-681C-4088-8D55-44EE5F64B24C}" type="pres">
      <dgm:prSet presAssocID="{553AFFBD-D401-46AD-9768-6ED863EE07D8}" presName="root" presStyleCnt="0">
        <dgm:presLayoutVars>
          <dgm:dir/>
          <dgm:resizeHandles val="exact"/>
        </dgm:presLayoutVars>
      </dgm:prSet>
      <dgm:spPr/>
    </dgm:pt>
    <dgm:pt modelId="{1E3AD677-CF88-4897-B9AE-03877441BAED}" type="pres">
      <dgm:prSet presAssocID="{F9AF2309-25C1-4D55-977C-873B35293099}" presName="compNode" presStyleCnt="0"/>
      <dgm:spPr/>
    </dgm:pt>
    <dgm:pt modelId="{29964478-CBB7-4709-981B-5DBAF8809BAA}" type="pres">
      <dgm:prSet presAssocID="{F9AF2309-25C1-4D55-977C-873B35293099}" presName="bgRect" presStyleLbl="bgShp" presStyleIdx="0" presStyleCnt="3"/>
      <dgm:spPr/>
    </dgm:pt>
    <dgm:pt modelId="{F8DABD01-D0B1-4B90-8240-CEC3438F26DE}" type="pres">
      <dgm:prSet presAssocID="{F9AF2309-25C1-4D55-977C-873B352930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tor"/>
        </a:ext>
      </dgm:extLst>
    </dgm:pt>
    <dgm:pt modelId="{98BD53DA-EE21-4D99-A6DB-0321B898F1B4}" type="pres">
      <dgm:prSet presAssocID="{F9AF2309-25C1-4D55-977C-873B35293099}" presName="spaceRect" presStyleCnt="0"/>
      <dgm:spPr/>
    </dgm:pt>
    <dgm:pt modelId="{09484E27-3F13-4D3B-85D6-F8314041DF0A}" type="pres">
      <dgm:prSet presAssocID="{F9AF2309-25C1-4D55-977C-873B35293099}" presName="parTx" presStyleLbl="revTx" presStyleIdx="0" presStyleCnt="3">
        <dgm:presLayoutVars>
          <dgm:chMax val="0"/>
          <dgm:chPref val="0"/>
        </dgm:presLayoutVars>
      </dgm:prSet>
      <dgm:spPr/>
    </dgm:pt>
    <dgm:pt modelId="{A8159FB2-6B3B-4B04-97F7-0C5A588B3C94}" type="pres">
      <dgm:prSet presAssocID="{05463A4B-5281-4037-8DB6-37E07D2F05B4}" presName="sibTrans" presStyleCnt="0"/>
      <dgm:spPr/>
    </dgm:pt>
    <dgm:pt modelId="{01E10B88-2E43-4173-906E-F637B146C963}" type="pres">
      <dgm:prSet presAssocID="{71A4E71A-1B8B-4C7A-8F1A-B07DC2778B52}" presName="compNode" presStyleCnt="0"/>
      <dgm:spPr/>
    </dgm:pt>
    <dgm:pt modelId="{CB94A0C1-1DED-49F6-BCD3-F7850437BA22}" type="pres">
      <dgm:prSet presAssocID="{71A4E71A-1B8B-4C7A-8F1A-B07DC2778B52}" presName="bgRect" presStyleLbl="bgShp" presStyleIdx="1" presStyleCnt="3"/>
      <dgm:spPr/>
    </dgm:pt>
    <dgm:pt modelId="{AEAC311C-93C1-491A-8F4C-88EE40A11768}" type="pres">
      <dgm:prSet presAssocID="{71A4E71A-1B8B-4C7A-8F1A-B07DC2778B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F0BE1FCA-6381-4D71-A12F-4C9A4FC75FD5}" type="pres">
      <dgm:prSet presAssocID="{71A4E71A-1B8B-4C7A-8F1A-B07DC2778B52}" presName="spaceRect" presStyleCnt="0"/>
      <dgm:spPr/>
    </dgm:pt>
    <dgm:pt modelId="{22F056F6-C045-4999-919F-D37C8668C65F}" type="pres">
      <dgm:prSet presAssocID="{71A4E71A-1B8B-4C7A-8F1A-B07DC2778B52}" presName="parTx" presStyleLbl="revTx" presStyleIdx="1" presStyleCnt="3">
        <dgm:presLayoutVars>
          <dgm:chMax val="0"/>
          <dgm:chPref val="0"/>
        </dgm:presLayoutVars>
      </dgm:prSet>
      <dgm:spPr/>
    </dgm:pt>
    <dgm:pt modelId="{B4BA64A9-31FE-4295-BA12-F3E067B23EAC}" type="pres">
      <dgm:prSet presAssocID="{81859556-FAD8-4C6A-AE57-D70B691BE564}" presName="sibTrans" presStyleCnt="0"/>
      <dgm:spPr/>
    </dgm:pt>
    <dgm:pt modelId="{D1607B27-D5FC-4AF9-93C8-4793B79CAAF9}" type="pres">
      <dgm:prSet presAssocID="{D4AE1719-20D2-4393-933F-CE1C45CA1CD6}" presName="compNode" presStyleCnt="0"/>
      <dgm:spPr/>
    </dgm:pt>
    <dgm:pt modelId="{91DDE27A-7209-4152-A5CC-ADFB0BC460C4}" type="pres">
      <dgm:prSet presAssocID="{D4AE1719-20D2-4393-933F-CE1C45CA1CD6}" presName="bgRect" presStyleLbl="bgShp" presStyleIdx="2" presStyleCnt="3"/>
      <dgm:spPr/>
    </dgm:pt>
    <dgm:pt modelId="{B29265BE-50B7-43FE-9F5B-CA6CE3A0F883}" type="pres">
      <dgm:prSet presAssocID="{D4AE1719-20D2-4393-933F-CE1C45CA1CD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assroom"/>
        </a:ext>
      </dgm:extLst>
    </dgm:pt>
    <dgm:pt modelId="{47D96C21-2D47-4C03-9236-86F56C4BCFCD}" type="pres">
      <dgm:prSet presAssocID="{D4AE1719-20D2-4393-933F-CE1C45CA1CD6}" presName="spaceRect" presStyleCnt="0"/>
      <dgm:spPr/>
    </dgm:pt>
    <dgm:pt modelId="{4B675403-98F8-4B4B-BCA3-503666ADC662}" type="pres">
      <dgm:prSet presAssocID="{D4AE1719-20D2-4393-933F-CE1C45CA1CD6}" presName="parTx" presStyleLbl="revTx" presStyleIdx="2" presStyleCnt="3">
        <dgm:presLayoutVars>
          <dgm:chMax val="0"/>
          <dgm:chPref val="0"/>
        </dgm:presLayoutVars>
      </dgm:prSet>
      <dgm:spPr/>
    </dgm:pt>
  </dgm:ptLst>
  <dgm:cxnLst>
    <dgm:cxn modelId="{42C03411-B3C0-4373-AD73-1844485F9140}" srcId="{553AFFBD-D401-46AD-9768-6ED863EE07D8}" destId="{F9AF2309-25C1-4D55-977C-873B35293099}" srcOrd="0" destOrd="0" parTransId="{641D047F-6B6F-4FD6-B9AD-5BD9CB076247}" sibTransId="{05463A4B-5281-4037-8DB6-37E07D2F05B4}"/>
    <dgm:cxn modelId="{B2C5D821-D15C-0844-96EE-10423B9B9482}" type="presOf" srcId="{F9AF2309-25C1-4D55-977C-873B35293099}" destId="{09484E27-3F13-4D3B-85D6-F8314041DF0A}" srcOrd="0" destOrd="0" presId="urn:microsoft.com/office/officeart/2018/2/layout/IconVerticalSolidList"/>
    <dgm:cxn modelId="{2A934169-1EDA-024C-9854-7A88FE38F535}" type="presOf" srcId="{553AFFBD-D401-46AD-9768-6ED863EE07D8}" destId="{4EC565CF-681C-4088-8D55-44EE5F64B24C}" srcOrd="0" destOrd="0" presId="urn:microsoft.com/office/officeart/2018/2/layout/IconVerticalSolidList"/>
    <dgm:cxn modelId="{E680D378-6A2B-4111-AFEB-D1436159A2B4}" srcId="{553AFFBD-D401-46AD-9768-6ED863EE07D8}" destId="{D4AE1719-20D2-4393-933F-CE1C45CA1CD6}" srcOrd="2" destOrd="0" parTransId="{0F17D71E-57D3-4D2F-810F-7B8CF90370BB}" sibTransId="{E0E38656-C25C-4FB1-96D2-55FAE40A280D}"/>
    <dgm:cxn modelId="{38C7737F-E10F-D44F-9DA2-F839B9E673C7}" type="presOf" srcId="{71A4E71A-1B8B-4C7A-8F1A-B07DC2778B52}" destId="{22F056F6-C045-4999-919F-D37C8668C65F}" srcOrd="0" destOrd="0" presId="urn:microsoft.com/office/officeart/2018/2/layout/IconVerticalSolidList"/>
    <dgm:cxn modelId="{E49E43CD-46BF-460F-9DF5-800BB167F435}" srcId="{553AFFBD-D401-46AD-9768-6ED863EE07D8}" destId="{71A4E71A-1B8B-4C7A-8F1A-B07DC2778B52}" srcOrd="1" destOrd="0" parTransId="{54E9D47E-0D6A-4098-A54E-AB221E90102F}" sibTransId="{81859556-FAD8-4C6A-AE57-D70B691BE564}"/>
    <dgm:cxn modelId="{F26708DC-3CB6-FF4B-B2C9-B46A19A46CF0}" type="presOf" srcId="{D4AE1719-20D2-4393-933F-CE1C45CA1CD6}" destId="{4B675403-98F8-4B4B-BCA3-503666ADC662}" srcOrd="0" destOrd="0" presId="urn:microsoft.com/office/officeart/2018/2/layout/IconVerticalSolidList"/>
    <dgm:cxn modelId="{A04F1BAD-EE13-E34B-8980-BFB1F889DF80}" type="presParOf" srcId="{4EC565CF-681C-4088-8D55-44EE5F64B24C}" destId="{1E3AD677-CF88-4897-B9AE-03877441BAED}" srcOrd="0" destOrd="0" presId="urn:microsoft.com/office/officeart/2018/2/layout/IconVerticalSolidList"/>
    <dgm:cxn modelId="{5CB6E234-CFF4-0248-842C-E9ACA3B0E90F}" type="presParOf" srcId="{1E3AD677-CF88-4897-B9AE-03877441BAED}" destId="{29964478-CBB7-4709-981B-5DBAF8809BAA}" srcOrd="0" destOrd="0" presId="urn:microsoft.com/office/officeart/2018/2/layout/IconVerticalSolidList"/>
    <dgm:cxn modelId="{41D038DE-CD56-F44B-A25E-6248C0642622}" type="presParOf" srcId="{1E3AD677-CF88-4897-B9AE-03877441BAED}" destId="{F8DABD01-D0B1-4B90-8240-CEC3438F26DE}" srcOrd="1" destOrd="0" presId="urn:microsoft.com/office/officeart/2018/2/layout/IconVerticalSolidList"/>
    <dgm:cxn modelId="{0F7A5662-8D87-304D-AC61-9C27F61E1C0E}" type="presParOf" srcId="{1E3AD677-CF88-4897-B9AE-03877441BAED}" destId="{98BD53DA-EE21-4D99-A6DB-0321B898F1B4}" srcOrd="2" destOrd="0" presId="urn:microsoft.com/office/officeart/2018/2/layout/IconVerticalSolidList"/>
    <dgm:cxn modelId="{54EC655D-02B8-E944-A498-3E1C2CF363D6}" type="presParOf" srcId="{1E3AD677-CF88-4897-B9AE-03877441BAED}" destId="{09484E27-3F13-4D3B-85D6-F8314041DF0A}" srcOrd="3" destOrd="0" presId="urn:microsoft.com/office/officeart/2018/2/layout/IconVerticalSolidList"/>
    <dgm:cxn modelId="{67D2C3C7-8229-6743-9CD6-453086F2056E}" type="presParOf" srcId="{4EC565CF-681C-4088-8D55-44EE5F64B24C}" destId="{A8159FB2-6B3B-4B04-97F7-0C5A588B3C94}" srcOrd="1" destOrd="0" presId="urn:microsoft.com/office/officeart/2018/2/layout/IconVerticalSolidList"/>
    <dgm:cxn modelId="{A21AE7E0-7854-6E41-B301-2348DFA9037B}" type="presParOf" srcId="{4EC565CF-681C-4088-8D55-44EE5F64B24C}" destId="{01E10B88-2E43-4173-906E-F637B146C963}" srcOrd="2" destOrd="0" presId="urn:microsoft.com/office/officeart/2018/2/layout/IconVerticalSolidList"/>
    <dgm:cxn modelId="{1BC168D6-7B03-874B-905B-A961C7CD57F9}" type="presParOf" srcId="{01E10B88-2E43-4173-906E-F637B146C963}" destId="{CB94A0C1-1DED-49F6-BCD3-F7850437BA22}" srcOrd="0" destOrd="0" presId="urn:microsoft.com/office/officeart/2018/2/layout/IconVerticalSolidList"/>
    <dgm:cxn modelId="{273A5F81-998D-4349-95F6-28E347E6D386}" type="presParOf" srcId="{01E10B88-2E43-4173-906E-F637B146C963}" destId="{AEAC311C-93C1-491A-8F4C-88EE40A11768}" srcOrd="1" destOrd="0" presId="urn:microsoft.com/office/officeart/2018/2/layout/IconVerticalSolidList"/>
    <dgm:cxn modelId="{404691B0-BB3C-0A47-BCBC-56A7BD02879B}" type="presParOf" srcId="{01E10B88-2E43-4173-906E-F637B146C963}" destId="{F0BE1FCA-6381-4D71-A12F-4C9A4FC75FD5}" srcOrd="2" destOrd="0" presId="urn:microsoft.com/office/officeart/2018/2/layout/IconVerticalSolidList"/>
    <dgm:cxn modelId="{71F18487-54BA-AE4D-98FF-B11602E5073F}" type="presParOf" srcId="{01E10B88-2E43-4173-906E-F637B146C963}" destId="{22F056F6-C045-4999-919F-D37C8668C65F}" srcOrd="3" destOrd="0" presId="urn:microsoft.com/office/officeart/2018/2/layout/IconVerticalSolidList"/>
    <dgm:cxn modelId="{F80A22E3-67B3-8A46-B304-1D06E8452EFF}" type="presParOf" srcId="{4EC565CF-681C-4088-8D55-44EE5F64B24C}" destId="{B4BA64A9-31FE-4295-BA12-F3E067B23EAC}" srcOrd="3" destOrd="0" presId="urn:microsoft.com/office/officeart/2018/2/layout/IconVerticalSolidList"/>
    <dgm:cxn modelId="{B9E8D7F2-60C8-A043-A957-1DDFF3104963}" type="presParOf" srcId="{4EC565CF-681C-4088-8D55-44EE5F64B24C}" destId="{D1607B27-D5FC-4AF9-93C8-4793B79CAAF9}" srcOrd="4" destOrd="0" presId="urn:microsoft.com/office/officeart/2018/2/layout/IconVerticalSolidList"/>
    <dgm:cxn modelId="{FEF9A01C-110F-A048-8971-413105C589D1}" type="presParOf" srcId="{D1607B27-D5FC-4AF9-93C8-4793B79CAAF9}" destId="{91DDE27A-7209-4152-A5CC-ADFB0BC460C4}" srcOrd="0" destOrd="0" presId="urn:microsoft.com/office/officeart/2018/2/layout/IconVerticalSolidList"/>
    <dgm:cxn modelId="{F80C4A97-7B2D-F54B-9420-CACB387EF56E}" type="presParOf" srcId="{D1607B27-D5FC-4AF9-93C8-4793B79CAAF9}" destId="{B29265BE-50B7-43FE-9F5B-CA6CE3A0F883}" srcOrd="1" destOrd="0" presId="urn:microsoft.com/office/officeart/2018/2/layout/IconVerticalSolidList"/>
    <dgm:cxn modelId="{7C89BE04-001D-0A43-A822-831DE04343BE}" type="presParOf" srcId="{D1607B27-D5FC-4AF9-93C8-4793B79CAAF9}" destId="{47D96C21-2D47-4C03-9236-86F56C4BCFCD}" srcOrd="2" destOrd="0" presId="urn:microsoft.com/office/officeart/2018/2/layout/IconVerticalSolidList"/>
    <dgm:cxn modelId="{F9FB718F-8449-6244-8F80-E914883CE62B}" type="presParOf" srcId="{D1607B27-D5FC-4AF9-93C8-4793B79CAAF9}" destId="{4B675403-98F8-4B4B-BCA3-503666ADC66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3C859B-340E-4991-944C-1A4D2E74E239}"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29BD1E29-2A49-441D-9BB7-E796DD162E65}">
      <dgm:prSet custT="1"/>
      <dgm:spPr/>
      <dgm:t>
        <a:bodyPr/>
        <a:lstStyle/>
        <a:p>
          <a:pPr>
            <a:lnSpc>
              <a:spcPct val="100000"/>
            </a:lnSpc>
          </a:pPr>
          <a:r>
            <a:rPr lang="en-US" sz="2000" dirty="0">
              <a:solidFill>
                <a:schemeClr val="bg1"/>
              </a:solidFill>
            </a:rPr>
            <a:t>This study aims to help people improve their perceived health knowledge by developing a model to predict which factors affect people’s health consciousness. </a:t>
          </a:r>
        </a:p>
      </dgm:t>
    </dgm:pt>
    <dgm:pt modelId="{AFDBC91E-FF36-4CE7-9C49-6EEF038E9434}" type="parTrans" cxnId="{F4166550-600B-4C3E-BE2A-92FC69F732D6}">
      <dgm:prSet/>
      <dgm:spPr/>
      <dgm:t>
        <a:bodyPr/>
        <a:lstStyle/>
        <a:p>
          <a:endParaRPr lang="en-US"/>
        </a:p>
      </dgm:t>
    </dgm:pt>
    <dgm:pt modelId="{523C02ED-AEF3-40C0-84BF-F2D96E1E80A1}" type="sibTrans" cxnId="{F4166550-600B-4C3E-BE2A-92FC69F732D6}">
      <dgm:prSet/>
      <dgm:spPr/>
      <dgm:t>
        <a:bodyPr/>
        <a:lstStyle/>
        <a:p>
          <a:endParaRPr lang="en-US"/>
        </a:p>
      </dgm:t>
    </dgm:pt>
    <dgm:pt modelId="{58483A01-CBBC-43BD-B6C4-0F594D0C0C67}">
      <dgm:prSet custT="1"/>
      <dgm:spPr/>
      <dgm:t>
        <a:bodyPr/>
        <a:lstStyle/>
        <a:p>
          <a:pPr>
            <a:lnSpc>
              <a:spcPct val="100000"/>
            </a:lnSpc>
          </a:pPr>
          <a:r>
            <a:rPr lang="en-US" sz="2000" dirty="0">
              <a:solidFill>
                <a:schemeClr val="bg1"/>
              </a:solidFill>
            </a:rPr>
            <a:t>What factors (behavioral/ environmental....) make people think they are healthy ? </a:t>
          </a:r>
        </a:p>
      </dgm:t>
    </dgm:pt>
    <dgm:pt modelId="{909B48E6-1260-4EC9-AAB8-FF44F7D90884}" type="parTrans" cxnId="{43F5A965-99EF-42AD-B1A0-BA657C8160D6}">
      <dgm:prSet/>
      <dgm:spPr/>
      <dgm:t>
        <a:bodyPr/>
        <a:lstStyle/>
        <a:p>
          <a:endParaRPr lang="en-US"/>
        </a:p>
      </dgm:t>
    </dgm:pt>
    <dgm:pt modelId="{AFA330FB-DB7F-4722-9444-44A2AFA8A3CE}" type="sibTrans" cxnId="{43F5A965-99EF-42AD-B1A0-BA657C8160D6}">
      <dgm:prSet/>
      <dgm:spPr/>
      <dgm:t>
        <a:bodyPr/>
        <a:lstStyle/>
        <a:p>
          <a:endParaRPr lang="en-US"/>
        </a:p>
      </dgm:t>
    </dgm:pt>
    <dgm:pt modelId="{DD4A837A-482C-4B3E-A065-DB5E5653E491}" type="pres">
      <dgm:prSet presAssocID="{973C859B-340E-4991-944C-1A4D2E74E239}" presName="root" presStyleCnt="0">
        <dgm:presLayoutVars>
          <dgm:dir/>
          <dgm:resizeHandles val="exact"/>
        </dgm:presLayoutVars>
      </dgm:prSet>
      <dgm:spPr/>
    </dgm:pt>
    <dgm:pt modelId="{7CC9674E-6C60-4053-A614-9B3C2109F292}" type="pres">
      <dgm:prSet presAssocID="{29BD1E29-2A49-441D-9BB7-E796DD162E65}" presName="compNode" presStyleCnt="0"/>
      <dgm:spPr/>
    </dgm:pt>
    <dgm:pt modelId="{E2601705-09AC-4747-A688-82F12D496743}" type="pres">
      <dgm:prSet presAssocID="{29BD1E29-2A49-441D-9BB7-E796DD162E65}" presName="bgRect" presStyleLbl="bgShp" presStyleIdx="0" presStyleCnt="2"/>
      <dgm:spPr/>
    </dgm:pt>
    <dgm:pt modelId="{D798FF4B-973B-44E0-A936-6B7AA3868002}" type="pres">
      <dgm:prSet presAssocID="{29BD1E29-2A49-441D-9BB7-E796DD162E6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rson with Idea"/>
        </a:ext>
      </dgm:extLst>
    </dgm:pt>
    <dgm:pt modelId="{12435E8B-A09C-4090-9B6F-9F63D267E1DD}" type="pres">
      <dgm:prSet presAssocID="{29BD1E29-2A49-441D-9BB7-E796DD162E65}" presName="spaceRect" presStyleCnt="0"/>
      <dgm:spPr/>
    </dgm:pt>
    <dgm:pt modelId="{0C692A77-19C3-4423-ADA3-AB57A09BA30B}" type="pres">
      <dgm:prSet presAssocID="{29BD1E29-2A49-441D-9BB7-E796DD162E65}" presName="parTx" presStyleLbl="revTx" presStyleIdx="0" presStyleCnt="2">
        <dgm:presLayoutVars>
          <dgm:chMax val="0"/>
          <dgm:chPref val="0"/>
        </dgm:presLayoutVars>
      </dgm:prSet>
      <dgm:spPr/>
    </dgm:pt>
    <dgm:pt modelId="{11EE4840-7226-4CC3-BA09-37550996133B}" type="pres">
      <dgm:prSet presAssocID="{523C02ED-AEF3-40C0-84BF-F2D96E1E80A1}" presName="sibTrans" presStyleCnt="0"/>
      <dgm:spPr/>
    </dgm:pt>
    <dgm:pt modelId="{088C23E3-3A3E-43D3-9951-833C51662C08}" type="pres">
      <dgm:prSet presAssocID="{58483A01-CBBC-43BD-B6C4-0F594D0C0C67}" presName="compNode" presStyleCnt="0"/>
      <dgm:spPr/>
    </dgm:pt>
    <dgm:pt modelId="{A157FBB6-BDC4-4BD9-9073-0892C953BE72}" type="pres">
      <dgm:prSet presAssocID="{58483A01-CBBC-43BD-B6C4-0F594D0C0C67}" presName="bgRect" presStyleLbl="bgShp" presStyleIdx="1" presStyleCnt="2"/>
      <dgm:spPr/>
    </dgm:pt>
    <dgm:pt modelId="{F549EF7D-C72A-43B2-A2A1-9B03E4977761}" type="pres">
      <dgm:prSet presAssocID="{58483A01-CBBC-43BD-B6C4-0F594D0C0C6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249D5B56-87D2-49D1-B052-D4FD8D09BF0F}" type="pres">
      <dgm:prSet presAssocID="{58483A01-CBBC-43BD-B6C4-0F594D0C0C67}" presName="spaceRect" presStyleCnt="0"/>
      <dgm:spPr/>
    </dgm:pt>
    <dgm:pt modelId="{06B4BBAA-9CC1-427C-B12F-D513BCE4AEDE}" type="pres">
      <dgm:prSet presAssocID="{58483A01-CBBC-43BD-B6C4-0F594D0C0C67}" presName="parTx" presStyleLbl="revTx" presStyleIdx="1" presStyleCnt="2">
        <dgm:presLayoutVars>
          <dgm:chMax val="0"/>
          <dgm:chPref val="0"/>
        </dgm:presLayoutVars>
      </dgm:prSet>
      <dgm:spPr/>
    </dgm:pt>
  </dgm:ptLst>
  <dgm:cxnLst>
    <dgm:cxn modelId="{BE023F18-BB48-4F93-A4CD-8C3408A1B6BE}" type="presOf" srcId="{58483A01-CBBC-43BD-B6C4-0F594D0C0C67}" destId="{06B4BBAA-9CC1-427C-B12F-D513BCE4AEDE}" srcOrd="0" destOrd="0" presId="urn:microsoft.com/office/officeart/2018/2/layout/IconVerticalSolidList"/>
    <dgm:cxn modelId="{7AC52C4F-609F-4DDB-8622-2AD5A5B3F212}" type="presOf" srcId="{973C859B-340E-4991-944C-1A4D2E74E239}" destId="{DD4A837A-482C-4B3E-A065-DB5E5653E491}" srcOrd="0" destOrd="0" presId="urn:microsoft.com/office/officeart/2018/2/layout/IconVerticalSolidList"/>
    <dgm:cxn modelId="{F4166550-600B-4C3E-BE2A-92FC69F732D6}" srcId="{973C859B-340E-4991-944C-1A4D2E74E239}" destId="{29BD1E29-2A49-441D-9BB7-E796DD162E65}" srcOrd="0" destOrd="0" parTransId="{AFDBC91E-FF36-4CE7-9C49-6EEF038E9434}" sibTransId="{523C02ED-AEF3-40C0-84BF-F2D96E1E80A1}"/>
    <dgm:cxn modelId="{43F5A965-99EF-42AD-B1A0-BA657C8160D6}" srcId="{973C859B-340E-4991-944C-1A4D2E74E239}" destId="{58483A01-CBBC-43BD-B6C4-0F594D0C0C67}" srcOrd="1" destOrd="0" parTransId="{909B48E6-1260-4EC9-AAB8-FF44F7D90884}" sibTransId="{AFA330FB-DB7F-4722-9444-44A2AFA8A3CE}"/>
    <dgm:cxn modelId="{0AF28FEB-77B4-4BA2-96BD-0BB110F4E6E0}" type="presOf" srcId="{29BD1E29-2A49-441D-9BB7-E796DD162E65}" destId="{0C692A77-19C3-4423-ADA3-AB57A09BA30B}" srcOrd="0" destOrd="0" presId="urn:microsoft.com/office/officeart/2018/2/layout/IconVerticalSolidList"/>
    <dgm:cxn modelId="{3953C473-BE17-4053-83CF-4F1A06E03A5D}" type="presParOf" srcId="{DD4A837A-482C-4B3E-A065-DB5E5653E491}" destId="{7CC9674E-6C60-4053-A614-9B3C2109F292}" srcOrd="0" destOrd="0" presId="urn:microsoft.com/office/officeart/2018/2/layout/IconVerticalSolidList"/>
    <dgm:cxn modelId="{B5A9BBA0-FA32-4929-B862-6EDB86178D4E}" type="presParOf" srcId="{7CC9674E-6C60-4053-A614-9B3C2109F292}" destId="{E2601705-09AC-4747-A688-82F12D496743}" srcOrd="0" destOrd="0" presId="urn:microsoft.com/office/officeart/2018/2/layout/IconVerticalSolidList"/>
    <dgm:cxn modelId="{99743A7E-D1C8-405B-A42C-F5844695114F}" type="presParOf" srcId="{7CC9674E-6C60-4053-A614-9B3C2109F292}" destId="{D798FF4B-973B-44E0-A936-6B7AA3868002}" srcOrd="1" destOrd="0" presId="urn:microsoft.com/office/officeart/2018/2/layout/IconVerticalSolidList"/>
    <dgm:cxn modelId="{C57716F9-A45E-4BFF-8069-071FC85FF149}" type="presParOf" srcId="{7CC9674E-6C60-4053-A614-9B3C2109F292}" destId="{12435E8B-A09C-4090-9B6F-9F63D267E1DD}" srcOrd="2" destOrd="0" presId="urn:microsoft.com/office/officeart/2018/2/layout/IconVerticalSolidList"/>
    <dgm:cxn modelId="{78155C93-7D7C-4AA4-96A8-563CB90E53C3}" type="presParOf" srcId="{7CC9674E-6C60-4053-A614-9B3C2109F292}" destId="{0C692A77-19C3-4423-ADA3-AB57A09BA30B}" srcOrd="3" destOrd="0" presId="urn:microsoft.com/office/officeart/2018/2/layout/IconVerticalSolidList"/>
    <dgm:cxn modelId="{C6E69DBF-FAF9-417C-9A27-B8D37AA5BF3E}" type="presParOf" srcId="{DD4A837A-482C-4B3E-A065-DB5E5653E491}" destId="{11EE4840-7226-4CC3-BA09-37550996133B}" srcOrd="1" destOrd="0" presId="urn:microsoft.com/office/officeart/2018/2/layout/IconVerticalSolidList"/>
    <dgm:cxn modelId="{C7A1E08B-A775-4137-B6D3-30F29E29C105}" type="presParOf" srcId="{DD4A837A-482C-4B3E-A065-DB5E5653E491}" destId="{088C23E3-3A3E-43D3-9951-833C51662C08}" srcOrd="2" destOrd="0" presId="urn:microsoft.com/office/officeart/2018/2/layout/IconVerticalSolidList"/>
    <dgm:cxn modelId="{FE0A4FDA-4629-4BA4-A284-94BADC269030}" type="presParOf" srcId="{088C23E3-3A3E-43D3-9951-833C51662C08}" destId="{A157FBB6-BDC4-4BD9-9073-0892C953BE72}" srcOrd="0" destOrd="0" presId="urn:microsoft.com/office/officeart/2018/2/layout/IconVerticalSolidList"/>
    <dgm:cxn modelId="{F7DF1005-FDDC-43CB-B80F-9F6805A18739}" type="presParOf" srcId="{088C23E3-3A3E-43D3-9951-833C51662C08}" destId="{F549EF7D-C72A-43B2-A2A1-9B03E4977761}" srcOrd="1" destOrd="0" presId="urn:microsoft.com/office/officeart/2018/2/layout/IconVerticalSolidList"/>
    <dgm:cxn modelId="{B96370EE-609E-4E55-A1E8-9568709E9287}" type="presParOf" srcId="{088C23E3-3A3E-43D3-9951-833C51662C08}" destId="{249D5B56-87D2-49D1-B052-D4FD8D09BF0F}" srcOrd="2" destOrd="0" presId="urn:microsoft.com/office/officeart/2018/2/layout/IconVerticalSolidList"/>
    <dgm:cxn modelId="{18D3088D-30A2-4960-BC1D-8A7D3D438662}" type="presParOf" srcId="{088C23E3-3A3E-43D3-9951-833C51662C08}" destId="{06B4BBAA-9CC1-427C-B12F-D513BCE4AED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1F8E20-3AE9-43F4-99D5-0C6491A4376D}" type="doc">
      <dgm:prSet loTypeId="urn:microsoft.com/office/officeart/2005/8/layout/process1" loCatId="process" qsTypeId="urn:microsoft.com/office/officeart/2005/8/quickstyle/simple2" qsCatId="simple" csTypeId="urn:microsoft.com/office/officeart/2005/8/colors/colorful2" csCatId="colorful" phldr="1"/>
      <dgm:spPr/>
      <dgm:t>
        <a:bodyPr/>
        <a:lstStyle/>
        <a:p>
          <a:endParaRPr lang="en-US"/>
        </a:p>
      </dgm:t>
    </dgm:pt>
    <dgm:pt modelId="{86C75990-63CD-4B3E-8BA7-B4BBEA1C71C1}">
      <dgm:prSet custT="1"/>
      <dgm:spPr/>
      <dgm:t>
        <a:bodyPr/>
        <a:lstStyle/>
        <a:p>
          <a:r>
            <a:rPr lang="en-US" sz="2000" dirty="0">
              <a:latin typeface="Roboto" panose="020B0604020202020204" charset="0"/>
              <a:ea typeface="Roboto" panose="020B0604020202020204" charset="0"/>
            </a:rPr>
            <a:t>Data Collection</a:t>
          </a:r>
        </a:p>
      </dgm:t>
    </dgm:pt>
    <dgm:pt modelId="{0F438907-90DD-4808-9416-630522C0BE7C}" type="parTrans" cxnId="{970AB789-14D1-424B-896C-C48FCB980967}">
      <dgm:prSet/>
      <dgm:spPr/>
      <dgm:t>
        <a:bodyPr/>
        <a:lstStyle/>
        <a:p>
          <a:endParaRPr lang="en-US"/>
        </a:p>
      </dgm:t>
    </dgm:pt>
    <dgm:pt modelId="{662787FF-144C-4817-B8C3-9322FA667607}" type="sibTrans" cxnId="{970AB789-14D1-424B-896C-C48FCB980967}">
      <dgm:prSet/>
      <dgm:spPr/>
      <dgm:t>
        <a:bodyPr/>
        <a:lstStyle/>
        <a:p>
          <a:endParaRPr lang="en-US"/>
        </a:p>
      </dgm:t>
    </dgm:pt>
    <dgm:pt modelId="{689EBD54-7DB7-4AAD-8524-82512C022426}">
      <dgm:prSet custT="1"/>
      <dgm:spPr/>
      <dgm:t>
        <a:bodyPr/>
        <a:lstStyle/>
        <a:p>
          <a:r>
            <a:rPr lang="en-US" sz="2000" dirty="0">
              <a:latin typeface="Roboto" panose="020B0604020202020204" charset="0"/>
              <a:ea typeface="Roboto" panose="020B0604020202020204" charset="0"/>
            </a:rPr>
            <a:t>Data Pre-processing</a:t>
          </a:r>
        </a:p>
      </dgm:t>
    </dgm:pt>
    <dgm:pt modelId="{F9D31C82-309A-4186-B7A8-5E83E4A80B22}" type="parTrans" cxnId="{068F8F35-D785-4F23-B32A-0D6EFD87F331}">
      <dgm:prSet/>
      <dgm:spPr/>
      <dgm:t>
        <a:bodyPr/>
        <a:lstStyle/>
        <a:p>
          <a:endParaRPr lang="en-US"/>
        </a:p>
      </dgm:t>
    </dgm:pt>
    <dgm:pt modelId="{BC407263-BB6F-42F4-99AA-B8E8E9518A6B}" type="sibTrans" cxnId="{068F8F35-D785-4F23-B32A-0D6EFD87F331}">
      <dgm:prSet/>
      <dgm:spPr/>
      <dgm:t>
        <a:bodyPr/>
        <a:lstStyle/>
        <a:p>
          <a:endParaRPr lang="en-US"/>
        </a:p>
      </dgm:t>
    </dgm:pt>
    <dgm:pt modelId="{33D5DDA5-A3CE-4625-ABAC-E0BD1677897F}">
      <dgm:prSet custT="1"/>
      <dgm:spPr/>
      <dgm:t>
        <a:bodyPr/>
        <a:lstStyle/>
        <a:p>
          <a:r>
            <a:rPr lang="en-US" sz="2000" dirty="0">
              <a:latin typeface="Roboto" panose="020B0604020202020204" charset="0"/>
              <a:ea typeface="Roboto" panose="020B0604020202020204" charset="0"/>
            </a:rPr>
            <a:t>Variable Selection</a:t>
          </a:r>
        </a:p>
      </dgm:t>
    </dgm:pt>
    <dgm:pt modelId="{33AC0F0F-98EC-4834-B0C5-B7104DB64150}" type="parTrans" cxnId="{422E843B-1776-4135-879F-F2872106BC48}">
      <dgm:prSet/>
      <dgm:spPr/>
      <dgm:t>
        <a:bodyPr/>
        <a:lstStyle/>
        <a:p>
          <a:endParaRPr lang="en-US"/>
        </a:p>
      </dgm:t>
    </dgm:pt>
    <dgm:pt modelId="{837B86E7-14C0-455A-BABD-1210ADECDB75}" type="sibTrans" cxnId="{422E843B-1776-4135-879F-F2872106BC48}">
      <dgm:prSet/>
      <dgm:spPr/>
      <dgm:t>
        <a:bodyPr/>
        <a:lstStyle/>
        <a:p>
          <a:endParaRPr lang="en-US"/>
        </a:p>
      </dgm:t>
    </dgm:pt>
    <dgm:pt modelId="{A9C87FC9-DE3F-4F16-9EA8-8105D8D9ABD8}">
      <dgm:prSet custT="1"/>
      <dgm:spPr/>
      <dgm:t>
        <a:bodyPr/>
        <a:lstStyle/>
        <a:p>
          <a:r>
            <a:rPr lang="en-US" sz="2000" dirty="0">
              <a:latin typeface="Roboto" panose="020B0604020202020204" charset="0"/>
              <a:ea typeface="Roboto" panose="020B0604020202020204" charset="0"/>
            </a:rPr>
            <a:t>Model Building</a:t>
          </a:r>
        </a:p>
      </dgm:t>
    </dgm:pt>
    <dgm:pt modelId="{C0B95A93-BA97-4FA0-90CE-144B9D70E4CE}" type="parTrans" cxnId="{52BC894A-61F5-48B9-B533-49B497C6953C}">
      <dgm:prSet/>
      <dgm:spPr/>
      <dgm:t>
        <a:bodyPr/>
        <a:lstStyle/>
        <a:p>
          <a:endParaRPr lang="en-US"/>
        </a:p>
      </dgm:t>
    </dgm:pt>
    <dgm:pt modelId="{1203ADF8-5F35-4FBC-8C78-80612631DEE9}" type="sibTrans" cxnId="{52BC894A-61F5-48B9-B533-49B497C6953C}">
      <dgm:prSet/>
      <dgm:spPr/>
      <dgm:t>
        <a:bodyPr/>
        <a:lstStyle/>
        <a:p>
          <a:endParaRPr lang="en-US"/>
        </a:p>
      </dgm:t>
    </dgm:pt>
    <dgm:pt modelId="{B703A8BA-655F-4F4D-AA1A-E370E1E22D80}">
      <dgm:prSet custT="1"/>
      <dgm:spPr/>
      <dgm:t>
        <a:bodyPr/>
        <a:lstStyle/>
        <a:p>
          <a:r>
            <a:rPr lang="en-US" sz="2000" dirty="0">
              <a:latin typeface="Roboto" panose="020B0604020202020204" charset="0"/>
              <a:ea typeface="Roboto" panose="020B0604020202020204" charset="0"/>
            </a:rPr>
            <a:t>Evaluation</a:t>
          </a:r>
        </a:p>
      </dgm:t>
    </dgm:pt>
    <dgm:pt modelId="{03658A4C-B77E-42A2-9162-4A4505ABD636}" type="parTrans" cxnId="{E6CE81D3-5788-4AE5-853F-496C05DF07BE}">
      <dgm:prSet/>
      <dgm:spPr/>
      <dgm:t>
        <a:bodyPr/>
        <a:lstStyle/>
        <a:p>
          <a:endParaRPr lang="en-US"/>
        </a:p>
      </dgm:t>
    </dgm:pt>
    <dgm:pt modelId="{5673189D-E25D-4888-A77E-EFBFBA46400B}" type="sibTrans" cxnId="{E6CE81D3-5788-4AE5-853F-496C05DF07BE}">
      <dgm:prSet/>
      <dgm:spPr/>
      <dgm:t>
        <a:bodyPr/>
        <a:lstStyle/>
        <a:p>
          <a:endParaRPr lang="en-US"/>
        </a:p>
      </dgm:t>
    </dgm:pt>
    <dgm:pt modelId="{68F96EA4-1EE5-49CC-B98E-589074BA9786}" type="pres">
      <dgm:prSet presAssocID="{C71F8E20-3AE9-43F4-99D5-0C6491A4376D}" presName="Name0" presStyleCnt="0">
        <dgm:presLayoutVars>
          <dgm:dir/>
          <dgm:resizeHandles val="exact"/>
        </dgm:presLayoutVars>
      </dgm:prSet>
      <dgm:spPr/>
    </dgm:pt>
    <dgm:pt modelId="{7533FA3A-19CC-44FE-AEE6-77F8C98CCE1D}" type="pres">
      <dgm:prSet presAssocID="{86C75990-63CD-4B3E-8BA7-B4BBEA1C71C1}" presName="node" presStyleLbl="node1" presStyleIdx="0" presStyleCnt="5" custScaleX="113346" custScaleY="116780" custLinFactNeighborX="-18248" custLinFactNeighborY="713">
        <dgm:presLayoutVars>
          <dgm:bulletEnabled val="1"/>
        </dgm:presLayoutVars>
      </dgm:prSet>
      <dgm:spPr/>
    </dgm:pt>
    <dgm:pt modelId="{2D639A8F-4236-430D-9689-F1E0AD46CF07}" type="pres">
      <dgm:prSet presAssocID="{662787FF-144C-4817-B8C3-9322FA667607}" presName="sibTrans" presStyleLbl="sibTrans2D1" presStyleIdx="0" presStyleCnt="4"/>
      <dgm:spPr/>
    </dgm:pt>
    <dgm:pt modelId="{90D7A243-B9D2-4199-9EA5-EE150C2B0F67}" type="pres">
      <dgm:prSet presAssocID="{662787FF-144C-4817-B8C3-9322FA667607}" presName="connectorText" presStyleLbl="sibTrans2D1" presStyleIdx="0" presStyleCnt="4"/>
      <dgm:spPr/>
    </dgm:pt>
    <dgm:pt modelId="{6AAA6906-68F9-4E72-9DC6-9E5286C6B06C}" type="pres">
      <dgm:prSet presAssocID="{689EBD54-7DB7-4AAD-8524-82512C022426}" presName="node" presStyleLbl="node1" presStyleIdx="1" presStyleCnt="5" custScaleX="120376" custScaleY="119871">
        <dgm:presLayoutVars>
          <dgm:bulletEnabled val="1"/>
        </dgm:presLayoutVars>
      </dgm:prSet>
      <dgm:spPr/>
    </dgm:pt>
    <dgm:pt modelId="{476ED35E-D3B7-4F11-8273-5C11A903CBEA}" type="pres">
      <dgm:prSet presAssocID="{BC407263-BB6F-42F4-99AA-B8E8E9518A6B}" presName="sibTrans" presStyleLbl="sibTrans2D1" presStyleIdx="1" presStyleCnt="4"/>
      <dgm:spPr/>
    </dgm:pt>
    <dgm:pt modelId="{29FDDD51-4834-4E72-975F-0EA774ED22BF}" type="pres">
      <dgm:prSet presAssocID="{BC407263-BB6F-42F4-99AA-B8E8E9518A6B}" presName="connectorText" presStyleLbl="sibTrans2D1" presStyleIdx="1" presStyleCnt="4"/>
      <dgm:spPr/>
    </dgm:pt>
    <dgm:pt modelId="{91475D67-A60E-4BE6-8BBF-A9E1CF193DFF}" type="pres">
      <dgm:prSet presAssocID="{33D5DDA5-A3CE-4625-ABAC-E0BD1677897F}" presName="node" presStyleLbl="node1" presStyleIdx="2" presStyleCnt="5" custScaleX="110860" custScaleY="126261">
        <dgm:presLayoutVars>
          <dgm:bulletEnabled val="1"/>
        </dgm:presLayoutVars>
      </dgm:prSet>
      <dgm:spPr/>
    </dgm:pt>
    <dgm:pt modelId="{EE728888-C447-40CE-BFA9-8D7FC6D35E85}" type="pres">
      <dgm:prSet presAssocID="{837B86E7-14C0-455A-BABD-1210ADECDB75}" presName="sibTrans" presStyleLbl="sibTrans2D1" presStyleIdx="2" presStyleCnt="4"/>
      <dgm:spPr/>
    </dgm:pt>
    <dgm:pt modelId="{1CD82333-1D82-4F59-AC0D-05FE7DF7F942}" type="pres">
      <dgm:prSet presAssocID="{837B86E7-14C0-455A-BABD-1210ADECDB75}" presName="connectorText" presStyleLbl="sibTrans2D1" presStyleIdx="2" presStyleCnt="4"/>
      <dgm:spPr/>
    </dgm:pt>
    <dgm:pt modelId="{D141D002-DFE1-4EF9-8310-E81F1B051B12}" type="pres">
      <dgm:prSet presAssocID="{A9C87FC9-DE3F-4F16-9EA8-8105D8D9ABD8}" presName="node" presStyleLbl="node1" presStyleIdx="3" presStyleCnt="5" custScaleY="127584">
        <dgm:presLayoutVars>
          <dgm:bulletEnabled val="1"/>
        </dgm:presLayoutVars>
      </dgm:prSet>
      <dgm:spPr/>
    </dgm:pt>
    <dgm:pt modelId="{5762EA1D-0866-4097-A680-C4B94CA3F7D9}" type="pres">
      <dgm:prSet presAssocID="{1203ADF8-5F35-4FBC-8C78-80612631DEE9}" presName="sibTrans" presStyleLbl="sibTrans2D1" presStyleIdx="3" presStyleCnt="4"/>
      <dgm:spPr/>
    </dgm:pt>
    <dgm:pt modelId="{AEB8BA90-48EE-4464-837E-E49128476049}" type="pres">
      <dgm:prSet presAssocID="{1203ADF8-5F35-4FBC-8C78-80612631DEE9}" presName="connectorText" presStyleLbl="sibTrans2D1" presStyleIdx="3" presStyleCnt="4"/>
      <dgm:spPr/>
    </dgm:pt>
    <dgm:pt modelId="{9DBC22A5-AFF5-4439-A7F8-C8D63ED20EEE}" type="pres">
      <dgm:prSet presAssocID="{B703A8BA-655F-4F4D-AA1A-E370E1E22D80}" presName="node" presStyleLbl="node1" presStyleIdx="4" presStyleCnt="5" custScaleX="115886" custScaleY="125650">
        <dgm:presLayoutVars>
          <dgm:bulletEnabled val="1"/>
        </dgm:presLayoutVars>
      </dgm:prSet>
      <dgm:spPr/>
    </dgm:pt>
  </dgm:ptLst>
  <dgm:cxnLst>
    <dgm:cxn modelId="{C16D1804-745E-4CDF-A88A-E656AFB2135A}" type="presOf" srcId="{689EBD54-7DB7-4AAD-8524-82512C022426}" destId="{6AAA6906-68F9-4E72-9DC6-9E5286C6B06C}" srcOrd="0" destOrd="0" presId="urn:microsoft.com/office/officeart/2005/8/layout/process1"/>
    <dgm:cxn modelId="{988DCE0C-6DAF-4564-9D11-62EB43118370}" type="presOf" srcId="{662787FF-144C-4817-B8C3-9322FA667607}" destId="{2D639A8F-4236-430D-9689-F1E0AD46CF07}" srcOrd="0" destOrd="0" presId="urn:microsoft.com/office/officeart/2005/8/layout/process1"/>
    <dgm:cxn modelId="{E1F42C12-FBC0-46DB-AD6B-9733B43C2AD1}" type="presOf" srcId="{837B86E7-14C0-455A-BABD-1210ADECDB75}" destId="{EE728888-C447-40CE-BFA9-8D7FC6D35E85}" srcOrd="0" destOrd="0" presId="urn:microsoft.com/office/officeart/2005/8/layout/process1"/>
    <dgm:cxn modelId="{8D082A1E-C224-49D3-BCBC-A0DD981680E7}" type="presOf" srcId="{1203ADF8-5F35-4FBC-8C78-80612631DEE9}" destId="{5762EA1D-0866-4097-A680-C4B94CA3F7D9}" srcOrd="0" destOrd="0" presId="urn:microsoft.com/office/officeart/2005/8/layout/process1"/>
    <dgm:cxn modelId="{78423E30-F747-49F8-9AC9-9EB8D6EA2A57}" type="presOf" srcId="{A9C87FC9-DE3F-4F16-9EA8-8105D8D9ABD8}" destId="{D141D002-DFE1-4EF9-8310-E81F1B051B12}" srcOrd="0" destOrd="0" presId="urn:microsoft.com/office/officeart/2005/8/layout/process1"/>
    <dgm:cxn modelId="{B780F233-58B9-41BC-87F0-40539CB4802B}" type="presOf" srcId="{837B86E7-14C0-455A-BABD-1210ADECDB75}" destId="{1CD82333-1D82-4F59-AC0D-05FE7DF7F942}" srcOrd="1" destOrd="0" presId="urn:microsoft.com/office/officeart/2005/8/layout/process1"/>
    <dgm:cxn modelId="{068F8F35-D785-4F23-B32A-0D6EFD87F331}" srcId="{C71F8E20-3AE9-43F4-99D5-0C6491A4376D}" destId="{689EBD54-7DB7-4AAD-8524-82512C022426}" srcOrd="1" destOrd="0" parTransId="{F9D31C82-309A-4186-B7A8-5E83E4A80B22}" sibTransId="{BC407263-BB6F-42F4-99AA-B8E8E9518A6B}"/>
    <dgm:cxn modelId="{422E843B-1776-4135-879F-F2872106BC48}" srcId="{C71F8E20-3AE9-43F4-99D5-0C6491A4376D}" destId="{33D5DDA5-A3CE-4625-ABAC-E0BD1677897F}" srcOrd="2" destOrd="0" parTransId="{33AC0F0F-98EC-4834-B0C5-B7104DB64150}" sibTransId="{837B86E7-14C0-455A-BABD-1210ADECDB75}"/>
    <dgm:cxn modelId="{52BC894A-61F5-48B9-B533-49B497C6953C}" srcId="{C71F8E20-3AE9-43F4-99D5-0C6491A4376D}" destId="{A9C87FC9-DE3F-4F16-9EA8-8105D8D9ABD8}" srcOrd="3" destOrd="0" parTransId="{C0B95A93-BA97-4FA0-90CE-144B9D70E4CE}" sibTransId="{1203ADF8-5F35-4FBC-8C78-80612631DEE9}"/>
    <dgm:cxn modelId="{2EF82B4B-664A-4FE4-BAF1-240C17C02A6A}" type="presOf" srcId="{33D5DDA5-A3CE-4625-ABAC-E0BD1677897F}" destId="{91475D67-A60E-4BE6-8BBF-A9E1CF193DFF}" srcOrd="0" destOrd="0" presId="urn:microsoft.com/office/officeart/2005/8/layout/process1"/>
    <dgm:cxn modelId="{7592AA65-924F-4362-BB01-931F4821DBEC}" type="presOf" srcId="{86C75990-63CD-4B3E-8BA7-B4BBEA1C71C1}" destId="{7533FA3A-19CC-44FE-AEE6-77F8C98CCE1D}" srcOrd="0" destOrd="0" presId="urn:microsoft.com/office/officeart/2005/8/layout/process1"/>
    <dgm:cxn modelId="{04E7BD6B-0908-4EFA-BECA-38486FCBFB2A}" type="presOf" srcId="{C71F8E20-3AE9-43F4-99D5-0C6491A4376D}" destId="{68F96EA4-1EE5-49CC-B98E-589074BA9786}" srcOrd="0" destOrd="0" presId="urn:microsoft.com/office/officeart/2005/8/layout/process1"/>
    <dgm:cxn modelId="{BF03156E-0015-4CB9-904D-5321265009B1}" type="presOf" srcId="{BC407263-BB6F-42F4-99AA-B8E8E9518A6B}" destId="{29FDDD51-4834-4E72-975F-0EA774ED22BF}" srcOrd="1" destOrd="0" presId="urn:microsoft.com/office/officeart/2005/8/layout/process1"/>
    <dgm:cxn modelId="{91AE2F7A-14CD-4AD7-A46D-15005EBBD85B}" type="presOf" srcId="{1203ADF8-5F35-4FBC-8C78-80612631DEE9}" destId="{AEB8BA90-48EE-4464-837E-E49128476049}" srcOrd="1" destOrd="0" presId="urn:microsoft.com/office/officeart/2005/8/layout/process1"/>
    <dgm:cxn modelId="{970AB789-14D1-424B-896C-C48FCB980967}" srcId="{C71F8E20-3AE9-43F4-99D5-0C6491A4376D}" destId="{86C75990-63CD-4B3E-8BA7-B4BBEA1C71C1}" srcOrd="0" destOrd="0" parTransId="{0F438907-90DD-4808-9416-630522C0BE7C}" sibTransId="{662787FF-144C-4817-B8C3-9322FA667607}"/>
    <dgm:cxn modelId="{E6CE81D3-5788-4AE5-853F-496C05DF07BE}" srcId="{C71F8E20-3AE9-43F4-99D5-0C6491A4376D}" destId="{B703A8BA-655F-4F4D-AA1A-E370E1E22D80}" srcOrd="4" destOrd="0" parTransId="{03658A4C-B77E-42A2-9162-4A4505ABD636}" sibTransId="{5673189D-E25D-4888-A77E-EFBFBA46400B}"/>
    <dgm:cxn modelId="{4781D5D5-276F-48F7-A270-8709C0168E6A}" type="presOf" srcId="{662787FF-144C-4817-B8C3-9322FA667607}" destId="{90D7A243-B9D2-4199-9EA5-EE150C2B0F67}" srcOrd="1" destOrd="0" presId="urn:microsoft.com/office/officeart/2005/8/layout/process1"/>
    <dgm:cxn modelId="{FBF713DB-802F-4058-B76D-1F6D22BB4977}" type="presOf" srcId="{BC407263-BB6F-42F4-99AA-B8E8E9518A6B}" destId="{476ED35E-D3B7-4F11-8273-5C11A903CBEA}" srcOrd="0" destOrd="0" presId="urn:microsoft.com/office/officeart/2005/8/layout/process1"/>
    <dgm:cxn modelId="{95E364F7-CF7D-43AD-91A9-DE5E2D1A0050}" type="presOf" srcId="{B703A8BA-655F-4F4D-AA1A-E370E1E22D80}" destId="{9DBC22A5-AFF5-4439-A7F8-C8D63ED20EEE}" srcOrd="0" destOrd="0" presId="urn:microsoft.com/office/officeart/2005/8/layout/process1"/>
    <dgm:cxn modelId="{986F5DC1-AE85-4DD9-AA4C-0936029EB0D5}" type="presParOf" srcId="{68F96EA4-1EE5-49CC-B98E-589074BA9786}" destId="{7533FA3A-19CC-44FE-AEE6-77F8C98CCE1D}" srcOrd="0" destOrd="0" presId="urn:microsoft.com/office/officeart/2005/8/layout/process1"/>
    <dgm:cxn modelId="{33617798-DB50-4C26-814E-2FBBF85081EB}" type="presParOf" srcId="{68F96EA4-1EE5-49CC-B98E-589074BA9786}" destId="{2D639A8F-4236-430D-9689-F1E0AD46CF07}" srcOrd="1" destOrd="0" presId="urn:microsoft.com/office/officeart/2005/8/layout/process1"/>
    <dgm:cxn modelId="{E71CF2F4-CF7A-47B5-B3D0-AC18900439AD}" type="presParOf" srcId="{2D639A8F-4236-430D-9689-F1E0AD46CF07}" destId="{90D7A243-B9D2-4199-9EA5-EE150C2B0F67}" srcOrd="0" destOrd="0" presId="urn:microsoft.com/office/officeart/2005/8/layout/process1"/>
    <dgm:cxn modelId="{4677B3E1-196C-4756-A6B9-24BA1E3CE8B1}" type="presParOf" srcId="{68F96EA4-1EE5-49CC-B98E-589074BA9786}" destId="{6AAA6906-68F9-4E72-9DC6-9E5286C6B06C}" srcOrd="2" destOrd="0" presId="urn:microsoft.com/office/officeart/2005/8/layout/process1"/>
    <dgm:cxn modelId="{3598BF82-B081-4BA9-AE85-B11D6C090E6E}" type="presParOf" srcId="{68F96EA4-1EE5-49CC-B98E-589074BA9786}" destId="{476ED35E-D3B7-4F11-8273-5C11A903CBEA}" srcOrd="3" destOrd="0" presId="urn:microsoft.com/office/officeart/2005/8/layout/process1"/>
    <dgm:cxn modelId="{E730668B-1019-46BC-B8D9-93265A08DAE1}" type="presParOf" srcId="{476ED35E-D3B7-4F11-8273-5C11A903CBEA}" destId="{29FDDD51-4834-4E72-975F-0EA774ED22BF}" srcOrd="0" destOrd="0" presId="urn:microsoft.com/office/officeart/2005/8/layout/process1"/>
    <dgm:cxn modelId="{4FCC30B9-036B-4257-8D9D-E2751788ECC6}" type="presParOf" srcId="{68F96EA4-1EE5-49CC-B98E-589074BA9786}" destId="{91475D67-A60E-4BE6-8BBF-A9E1CF193DFF}" srcOrd="4" destOrd="0" presId="urn:microsoft.com/office/officeart/2005/8/layout/process1"/>
    <dgm:cxn modelId="{43EB4B3D-C8C0-4E8B-B31D-11AA4E4B411D}" type="presParOf" srcId="{68F96EA4-1EE5-49CC-B98E-589074BA9786}" destId="{EE728888-C447-40CE-BFA9-8D7FC6D35E85}" srcOrd="5" destOrd="0" presId="urn:microsoft.com/office/officeart/2005/8/layout/process1"/>
    <dgm:cxn modelId="{8D629BE3-29C3-451B-8427-D8816567D8A9}" type="presParOf" srcId="{EE728888-C447-40CE-BFA9-8D7FC6D35E85}" destId="{1CD82333-1D82-4F59-AC0D-05FE7DF7F942}" srcOrd="0" destOrd="0" presId="urn:microsoft.com/office/officeart/2005/8/layout/process1"/>
    <dgm:cxn modelId="{FE641C2D-E924-4D01-97A2-192C3E435066}" type="presParOf" srcId="{68F96EA4-1EE5-49CC-B98E-589074BA9786}" destId="{D141D002-DFE1-4EF9-8310-E81F1B051B12}" srcOrd="6" destOrd="0" presId="urn:microsoft.com/office/officeart/2005/8/layout/process1"/>
    <dgm:cxn modelId="{E38D2F40-3F7B-45BC-9C88-B90A76B848CA}" type="presParOf" srcId="{68F96EA4-1EE5-49CC-B98E-589074BA9786}" destId="{5762EA1D-0866-4097-A680-C4B94CA3F7D9}" srcOrd="7" destOrd="0" presId="urn:microsoft.com/office/officeart/2005/8/layout/process1"/>
    <dgm:cxn modelId="{6B841D3F-9896-4FFF-AF3E-2B50C89DD0C7}" type="presParOf" srcId="{5762EA1D-0866-4097-A680-C4B94CA3F7D9}" destId="{AEB8BA90-48EE-4464-837E-E49128476049}" srcOrd="0" destOrd="0" presId="urn:microsoft.com/office/officeart/2005/8/layout/process1"/>
    <dgm:cxn modelId="{9E053203-21CA-4794-A339-6099779BAF2B}" type="presParOf" srcId="{68F96EA4-1EE5-49CC-B98E-589074BA9786}" destId="{9DBC22A5-AFF5-4439-A7F8-C8D63ED20EEE}"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CE92DF-8D01-4E98-B30C-6CDE9A50A90A}"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595AF7E1-56F8-4B82-AA19-4711C55C7AEC}">
      <dgm:prSet custT="1"/>
      <dgm:spPr/>
      <dgm:t>
        <a:bodyPr/>
        <a:lstStyle/>
        <a:p>
          <a:pPr marL="0" lvl="0" defTabSz="666750">
            <a:spcBef>
              <a:spcPct val="0"/>
            </a:spcBef>
            <a:spcAft>
              <a:spcPct val="35000"/>
            </a:spcAft>
            <a:buNone/>
          </a:pPr>
          <a:endParaRPr lang="en-US" sz="2300" b="1" kern="1200" dirty="0">
            <a:latin typeface="Roboto" panose="020B0604020202020204" charset="0"/>
            <a:ea typeface="Roboto" panose="020B0604020202020204" charset="0"/>
          </a:endParaRPr>
        </a:p>
        <a:p>
          <a:pPr marL="0" lvl="0" defTabSz="666750">
            <a:spcBef>
              <a:spcPct val="0"/>
            </a:spcBef>
            <a:spcAft>
              <a:spcPct val="35000"/>
            </a:spcAft>
            <a:buNone/>
          </a:pPr>
          <a:r>
            <a:rPr lang="en-US" sz="2400" b="1" kern="1200" dirty="0">
              <a:latin typeface="Roboto" panose="020B0604020202020204" charset="0"/>
              <a:ea typeface="Roboto" panose="020B0604020202020204" charset="0"/>
            </a:rPr>
            <a:t>Continuous Data</a:t>
          </a:r>
        </a:p>
        <a:p>
          <a:pPr marL="0" lvl="0" defTabSz="666750">
            <a:spcBef>
              <a:spcPct val="0"/>
            </a:spcBef>
            <a:spcAft>
              <a:spcPct val="35000"/>
            </a:spcAft>
            <a:buNone/>
          </a:pPr>
          <a:r>
            <a:rPr lang="en-US" sz="2000" b="0" kern="1200" dirty="0">
              <a:latin typeface="Roboto" panose="020B0604020202020204" charset="0"/>
              <a:ea typeface="Roboto" panose="020B0604020202020204" charset="0"/>
            </a:rPr>
            <a:t>CO Mean, Poor Health, Drinks, Sleep</a:t>
          </a:r>
        </a:p>
        <a:p>
          <a:pPr marL="0" lvl="0" defTabSz="666750">
            <a:spcBef>
              <a:spcPct val="0"/>
            </a:spcBef>
            <a:spcAft>
              <a:spcPct val="35000"/>
            </a:spcAft>
            <a:buNone/>
          </a:pPr>
          <a:endParaRPr lang="en-US" sz="1400" b="1" kern="1200" dirty="0">
            <a:latin typeface="Roboto" panose="020B0604020202020204" charset="0"/>
            <a:ea typeface="Roboto" panose="020B0604020202020204" charset="0"/>
            <a:cs typeface="+mn-cs"/>
          </a:endParaRPr>
        </a:p>
      </dgm:t>
    </dgm:pt>
    <dgm:pt modelId="{95ED0A59-6F63-4D89-A7E6-74CA8E68A5B2}" type="parTrans" cxnId="{CBD8B334-319C-4832-B966-F1339CC8DDAA}">
      <dgm:prSet/>
      <dgm:spPr/>
      <dgm:t>
        <a:bodyPr/>
        <a:lstStyle/>
        <a:p>
          <a:endParaRPr lang="en-US"/>
        </a:p>
      </dgm:t>
    </dgm:pt>
    <dgm:pt modelId="{96462A50-74AC-4639-A349-E0F39F535D26}" type="sibTrans" cxnId="{CBD8B334-319C-4832-B966-F1339CC8DDAA}">
      <dgm:prSet/>
      <dgm:spPr/>
      <dgm:t>
        <a:bodyPr/>
        <a:lstStyle/>
        <a:p>
          <a:pPr>
            <a:lnSpc>
              <a:spcPct val="100000"/>
            </a:lnSpc>
          </a:pPr>
          <a:endParaRPr lang="en-US"/>
        </a:p>
      </dgm:t>
    </dgm:pt>
    <dgm:pt modelId="{4A944E90-D3E7-4F26-A9A2-A4A41B733BD8}">
      <dgm:prSet custT="1"/>
      <dgm:spPr/>
      <dgm:t>
        <a:bodyPr/>
        <a:lstStyle/>
        <a:p>
          <a:pPr marL="0" lvl="0" defTabSz="666750">
            <a:spcBef>
              <a:spcPct val="0"/>
            </a:spcBef>
            <a:spcAft>
              <a:spcPct val="35000"/>
            </a:spcAft>
            <a:buNone/>
          </a:pPr>
          <a:endParaRPr lang="en-US" sz="2000" b="1" kern="1200">
            <a:latin typeface="Roboto" panose="020B0604020202020204" charset="0"/>
            <a:ea typeface="Roboto" panose="020B0604020202020204" charset="0"/>
            <a:cs typeface="+mn-cs"/>
          </a:endParaRPr>
        </a:p>
        <a:p>
          <a:pPr marL="0" lvl="0" defTabSz="666750">
            <a:spcBef>
              <a:spcPct val="0"/>
            </a:spcBef>
            <a:spcAft>
              <a:spcPct val="35000"/>
            </a:spcAft>
            <a:buNone/>
          </a:pPr>
          <a:r>
            <a:rPr lang="en-US" sz="2400" b="1" kern="1200">
              <a:latin typeface="Roboto" panose="020B0604020202020204" charset="0"/>
              <a:ea typeface="Roboto" panose="020B0604020202020204" charset="0"/>
              <a:cs typeface="+mn-cs"/>
            </a:rPr>
            <a:t>Flag Data</a:t>
          </a:r>
        </a:p>
        <a:p>
          <a:pPr marL="0" lvl="0" defTabSz="666750">
            <a:spcBef>
              <a:spcPct val="0"/>
            </a:spcBef>
            <a:spcAft>
              <a:spcPct val="35000"/>
            </a:spcAft>
            <a:buNone/>
          </a:pPr>
          <a:r>
            <a:rPr lang="en-US" sz="2000" b="0" kern="1200">
              <a:latin typeface="Roboto" panose="020B0604020202020204" charset="0"/>
              <a:ea typeface="Roboto" panose="020B0604020202020204" charset="0"/>
              <a:cs typeface="+mn-cs"/>
            </a:rPr>
            <a:t>Exercises, Kidney Disease, Heart Attack</a:t>
          </a:r>
        </a:p>
        <a:p>
          <a:pPr marL="0" lvl="0" defTabSz="666750">
            <a:spcBef>
              <a:spcPct val="0"/>
            </a:spcBef>
            <a:spcAft>
              <a:spcPct val="35000"/>
            </a:spcAft>
            <a:buNone/>
          </a:pPr>
          <a:r>
            <a:rPr lang="en-US" sz="2000" b="1" kern="1200">
              <a:latin typeface="Roboto" panose="020B0604020202020204" charset="0"/>
              <a:ea typeface="Roboto" panose="020B0604020202020204" charset="0"/>
              <a:cs typeface="+mn-cs"/>
            </a:rPr>
            <a:t> </a:t>
          </a:r>
          <a:endParaRPr lang="en-US" sz="2000" b="1" kern="1200" dirty="0">
            <a:latin typeface="Roboto" panose="020B0604020202020204" charset="0"/>
            <a:ea typeface="Roboto" panose="020B0604020202020204" charset="0"/>
            <a:cs typeface="+mn-cs"/>
          </a:endParaRPr>
        </a:p>
      </dgm:t>
    </dgm:pt>
    <dgm:pt modelId="{2E8DA765-9759-4552-831F-342020A81DCB}" type="parTrans" cxnId="{8D6E80CF-54AD-4330-A3B9-074121EA1ED8}">
      <dgm:prSet/>
      <dgm:spPr/>
      <dgm:t>
        <a:bodyPr/>
        <a:lstStyle/>
        <a:p>
          <a:endParaRPr lang="en-US"/>
        </a:p>
      </dgm:t>
    </dgm:pt>
    <dgm:pt modelId="{C7FC8067-E997-4D6A-945E-1421E01D6603}" type="sibTrans" cxnId="{8D6E80CF-54AD-4330-A3B9-074121EA1ED8}">
      <dgm:prSet/>
      <dgm:spPr/>
      <dgm:t>
        <a:bodyPr/>
        <a:lstStyle/>
        <a:p>
          <a:pPr>
            <a:lnSpc>
              <a:spcPct val="100000"/>
            </a:lnSpc>
          </a:pPr>
          <a:endParaRPr lang="en-US"/>
        </a:p>
      </dgm:t>
    </dgm:pt>
    <dgm:pt modelId="{1CF4B370-0D4E-4638-ABF2-AD905C5AAAA0}">
      <dgm:prSet custT="1"/>
      <dgm:spPr/>
      <dgm:t>
        <a:bodyPr/>
        <a:lstStyle/>
        <a:p>
          <a:pPr marL="0" lvl="0" defTabSz="666750">
            <a:spcBef>
              <a:spcPct val="0"/>
            </a:spcBef>
            <a:spcAft>
              <a:spcPct val="35000"/>
            </a:spcAft>
            <a:buNone/>
          </a:pPr>
          <a:r>
            <a:rPr lang="en-US" sz="2400" b="1" kern="1200">
              <a:latin typeface="Roboto" panose="020B0604020202020204" charset="0"/>
              <a:ea typeface="Roboto" panose="020B0604020202020204" charset="0"/>
              <a:cs typeface="+mn-cs"/>
            </a:rPr>
            <a:t>Nominal Data</a:t>
          </a:r>
        </a:p>
        <a:p>
          <a:pPr marL="0" lvl="0" defTabSz="666750">
            <a:spcBef>
              <a:spcPct val="0"/>
            </a:spcBef>
            <a:spcAft>
              <a:spcPct val="35000"/>
            </a:spcAft>
            <a:buNone/>
          </a:pPr>
          <a:r>
            <a:rPr lang="en-US" sz="2000" b="0" kern="1200">
              <a:latin typeface="Roboto" panose="020B0604020202020204" charset="0"/>
              <a:ea typeface="Roboto" panose="020B0604020202020204" charset="0"/>
              <a:cs typeface="+mn-cs"/>
            </a:rPr>
            <a:t>Diabetes</a:t>
          </a:r>
        </a:p>
        <a:p>
          <a:pPr marL="0" lvl="0" defTabSz="666750">
            <a:spcBef>
              <a:spcPct val="0"/>
            </a:spcBef>
            <a:spcAft>
              <a:spcPct val="35000"/>
            </a:spcAft>
            <a:buNone/>
          </a:pPr>
          <a:r>
            <a:rPr lang="en-US" sz="1400" b="1" kern="1200">
              <a:latin typeface="Roboto" panose="020B0604020202020204" charset="0"/>
              <a:ea typeface="Roboto" panose="020B0604020202020204" charset="0"/>
              <a:cs typeface="+mn-cs"/>
            </a:rPr>
            <a:t> </a:t>
          </a:r>
          <a:endParaRPr lang="en-US" sz="1400" b="1" kern="1200" dirty="0">
            <a:latin typeface="Roboto" panose="020B0604020202020204" charset="0"/>
            <a:ea typeface="Roboto" panose="020B0604020202020204" charset="0"/>
            <a:cs typeface="+mn-cs"/>
          </a:endParaRPr>
        </a:p>
      </dgm:t>
    </dgm:pt>
    <dgm:pt modelId="{D1678D95-974D-4C02-9B3B-E082BF963F93}" type="parTrans" cxnId="{A2FE8E2E-066B-48D9-AD6A-F32EA7E0CB40}">
      <dgm:prSet/>
      <dgm:spPr/>
      <dgm:t>
        <a:bodyPr/>
        <a:lstStyle/>
        <a:p>
          <a:endParaRPr lang="en-US"/>
        </a:p>
      </dgm:t>
    </dgm:pt>
    <dgm:pt modelId="{BA7A2A2B-E399-4DEA-A79D-376D5FCCBC75}" type="sibTrans" cxnId="{A2FE8E2E-066B-48D9-AD6A-F32EA7E0CB40}">
      <dgm:prSet/>
      <dgm:spPr/>
      <dgm:t>
        <a:bodyPr/>
        <a:lstStyle/>
        <a:p>
          <a:pPr>
            <a:lnSpc>
              <a:spcPct val="100000"/>
            </a:lnSpc>
          </a:pPr>
          <a:endParaRPr lang="en-US"/>
        </a:p>
      </dgm:t>
    </dgm:pt>
    <dgm:pt modelId="{B750A637-D401-4D6C-B818-1FED04388CC3}">
      <dgm:prSet custT="1"/>
      <dgm:spPr/>
      <dgm:t>
        <a:bodyPr/>
        <a:lstStyle/>
        <a:p>
          <a:pPr marL="0" lvl="0" defTabSz="666750">
            <a:spcBef>
              <a:spcPct val="0"/>
            </a:spcBef>
            <a:spcAft>
              <a:spcPct val="35000"/>
            </a:spcAft>
            <a:buNone/>
          </a:pPr>
          <a:r>
            <a:rPr lang="en-US" sz="2400" b="1" kern="1200">
              <a:latin typeface="Roboto" panose="020B0604020202020204" charset="0"/>
              <a:ea typeface="Roboto" panose="020B0604020202020204" charset="0"/>
              <a:cs typeface="+mn-cs"/>
            </a:rPr>
            <a:t>Target Variable</a:t>
          </a:r>
        </a:p>
        <a:p>
          <a:pPr marL="0" lvl="0" defTabSz="666750">
            <a:spcBef>
              <a:spcPct val="0"/>
            </a:spcBef>
            <a:spcAft>
              <a:spcPct val="35000"/>
            </a:spcAft>
            <a:buNone/>
          </a:pPr>
          <a:r>
            <a:rPr lang="en-US" sz="2000" b="0" kern="1200">
              <a:latin typeface="Roboto" panose="020B0604020202020204" charset="0"/>
              <a:ea typeface="Roboto" panose="020B0604020202020204" charset="0"/>
              <a:cs typeface="+mn-cs"/>
            </a:rPr>
            <a:t>“General Health Rating”</a:t>
          </a:r>
          <a:endParaRPr lang="en-US" sz="2000" b="0" kern="1200" dirty="0">
            <a:latin typeface="Roboto" panose="020B0604020202020204" charset="0"/>
            <a:ea typeface="Roboto" panose="020B0604020202020204" charset="0"/>
            <a:cs typeface="+mn-cs"/>
          </a:endParaRPr>
        </a:p>
      </dgm:t>
    </dgm:pt>
    <dgm:pt modelId="{9F1A0CB1-81C4-4D34-97F2-E9336B103D9E}" type="parTrans" cxnId="{AB940991-0DBA-4FD0-82BC-ED1C4D5F780B}">
      <dgm:prSet/>
      <dgm:spPr/>
      <dgm:t>
        <a:bodyPr/>
        <a:lstStyle/>
        <a:p>
          <a:endParaRPr lang="en-US"/>
        </a:p>
      </dgm:t>
    </dgm:pt>
    <dgm:pt modelId="{F61F1742-919B-4A52-A52A-BA8E16C689B0}" type="sibTrans" cxnId="{AB940991-0DBA-4FD0-82BC-ED1C4D5F780B}">
      <dgm:prSet/>
      <dgm:spPr/>
      <dgm:t>
        <a:bodyPr/>
        <a:lstStyle/>
        <a:p>
          <a:endParaRPr lang="en-US"/>
        </a:p>
      </dgm:t>
    </dgm:pt>
    <dgm:pt modelId="{D5F0F446-4278-4028-B05C-13C9FDD55A0D}" type="pres">
      <dgm:prSet presAssocID="{AFCE92DF-8D01-4E98-B30C-6CDE9A50A90A}" presName="Name0" presStyleCnt="0">
        <dgm:presLayoutVars>
          <dgm:dir/>
          <dgm:resizeHandles val="exact"/>
        </dgm:presLayoutVars>
      </dgm:prSet>
      <dgm:spPr/>
    </dgm:pt>
    <dgm:pt modelId="{F0D046EB-9375-41D9-A629-80F10B810DE3}" type="pres">
      <dgm:prSet presAssocID="{595AF7E1-56F8-4B82-AA19-4711C55C7AEC}" presName="node" presStyleLbl="node1" presStyleIdx="0" presStyleCnt="4" custLinFactNeighborX="-1790" custLinFactNeighborY="-942">
        <dgm:presLayoutVars>
          <dgm:bulletEnabled val="1"/>
        </dgm:presLayoutVars>
      </dgm:prSet>
      <dgm:spPr/>
    </dgm:pt>
    <dgm:pt modelId="{DF40E9D3-9F17-457A-A434-AA2B1648C2B6}" type="pres">
      <dgm:prSet presAssocID="{96462A50-74AC-4639-A349-E0F39F535D26}" presName="sibTrans" presStyleLbl="sibTrans1D1" presStyleIdx="0" presStyleCnt="3"/>
      <dgm:spPr/>
    </dgm:pt>
    <dgm:pt modelId="{7058710D-6B97-4000-9237-EEA10C17E9D2}" type="pres">
      <dgm:prSet presAssocID="{96462A50-74AC-4639-A349-E0F39F535D26}" presName="connectorText" presStyleLbl="sibTrans1D1" presStyleIdx="0" presStyleCnt="3"/>
      <dgm:spPr/>
    </dgm:pt>
    <dgm:pt modelId="{F1D7C4A6-EEF8-4316-9D8D-8B79101F8E51}" type="pres">
      <dgm:prSet presAssocID="{4A944E90-D3E7-4F26-A9A2-A4A41B733BD8}" presName="node" presStyleLbl="node1" presStyleIdx="1" presStyleCnt="4" custLinFactNeighborX="282" custLinFactNeighborY="-471">
        <dgm:presLayoutVars>
          <dgm:bulletEnabled val="1"/>
        </dgm:presLayoutVars>
      </dgm:prSet>
      <dgm:spPr/>
    </dgm:pt>
    <dgm:pt modelId="{46EF88A6-CF72-4405-859A-C62F4810B089}" type="pres">
      <dgm:prSet presAssocID="{C7FC8067-E997-4D6A-945E-1421E01D6603}" presName="sibTrans" presStyleLbl="sibTrans1D1" presStyleIdx="1" presStyleCnt="3"/>
      <dgm:spPr/>
    </dgm:pt>
    <dgm:pt modelId="{F4D6453F-0A14-41C2-BC78-016560C5FDEA}" type="pres">
      <dgm:prSet presAssocID="{C7FC8067-E997-4D6A-945E-1421E01D6603}" presName="connectorText" presStyleLbl="sibTrans1D1" presStyleIdx="1" presStyleCnt="3"/>
      <dgm:spPr/>
    </dgm:pt>
    <dgm:pt modelId="{4947AF92-AE78-444E-8A4D-34AA91A7AC93}" type="pres">
      <dgm:prSet presAssocID="{1CF4B370-0D4E-4638-ABF2-AD905C5AAAA0}" presName="node" presStyleLbl="node1" presStyleIdx="2" presStyleCnt="4">
        <dgm:presLayoutVars>
          <dgm:bulletEnabled val="1"/>
        </dgm:presLayoutVars>
      </dgm:prSet>
      <dgm:spPr/>
    </dgm:pt>
    <dgm:pt modelId="{17B1AFCC-5D55-40FA-92E7-1933C77F8C6F}" type="pres">
      <dgm:prSet presAssocID="{BA7A2A2B-E399-4DEA-A79D-376D5FCCBC75}" presName="sibTrans" presStyleLbl="sibTrans1D1" presStyleIdx="2" presStyleCnt="3"/>
      <dgm:spPr/>
    </dgm:pt>
    <dgm:pt modelId="{68B08B55-C6F8-476C-998C-AA06A70237B0}" type="pres">
      <dgm:prSet presAssocID="{BA7A2A2B-E399-4DEA-A79D-376D5FCCBC75}" presName="connectorText" presStyleLbl="sibTrans1D1" presStyleIdx="2" presStyleCnt="3"/>
      <dgm:spPr/>
    </dgm:pt>
    <dgm:pt modelId="{4794020F-9070-4D03-841B-5AF59AEDE309}" type="pres">
      <dgm:prSet presAssocID="{B750A637-D401-4D6C-B818-1FED04388CC3}" presName="node" presStyleLbl="node1" presStyleIdx="3" presStyleCnt="4">
        <dgm:presLayoutVars>
          <dgm:bulletEnabled val="1"/>
        </dgm:presLayoutVars>
      </dgm:prSet>
      <dgm:spPr/>
    </dgm:pt>
  </dgm:ptLst>
  <dgm:cxnLst>
    <dgm:cxn modelId="{9E4CB621-DFDD-1B43-9B15-A79CF02E0991}" type="presOf" srcId="{96462A50-74AC-4639-A349-E0F39F535D26}" destId="{7058710D-6B97-4000-9237-EEA10C17E9D2}" srcOrd="1" destOrd="0" presId="urn:microsoft.com/office/officeart/2016/7/layout/RepeatingBendingProcessNew"/>
    <dgm:cxn modelId="{982CE92C-290D-8148-BB8F-416483731C87}" type="presOf" srcId="{96462A50-74AC-4639-A349-E0F39F535D26}" destId="{DF40E9D3-9F17-457A-A434-AA2B1648C2B6}" srcOrd="0" destOrd="0" presId="urn:microsoft.com/office/officeart/2016/7/layout/RepeatingBendingProcessNew"/>
    <dgm:cxn modelId="{A2FE8E2E-066B-48D9-AD6A-F32EA7E0CB40}" srcId="{AFCE92DF-8D01-4E98-B30C-6CDE9A50A90A}" destId="{1CF4B370-0D4E-4638-ABF2-AD905C5AAAA0}" srcOrd="2" destOrd="0" parTransId="{D1678D95-974D-4C02-9B3B-E082BF963F93}" sibTransId="{BA7A2A2B-E399-4DEA-A79D-376D5FCCBC75}"/>
    <dgm:cxn modelId="{CBD8B334-319C-4832-B966-F1339CC8DDAA}" srcId="{AFCE92DF-8D01-4E98-B30C-6CDE9A50A90A}" destId="{595AF7E1-56F8-4B82-AA19-4711C55C7AEC}" srcOrd="0" destOrd="0" parTransId="{95ED0A59-6F63-4D89-A7E6-74CA8E68A5B2}" sibTransId="{96462A50-74AC-4639-A349-E0F39F535D26}"/>
    <dgm:cxn modelId="{8EBB8437-DB1D-ED4C-8480-E0C44158747D}" type="presOf" srcId="{595AF7E1-56F8-4B82-AA19-4711C55C7AEC}" destId="{F0D046EB-9375-41D9-A629-80F10B810DE3}" srcOrd="0" destOrd="0" presId="urn:microsoft.com/office/officeart/2016/7/layout/RepeatingBendingProcessNew"/>
    <dgm:cxn modelId="{A9359538-AF81-2346-B9A4-3496E731D06F}" type="presOf" srcId="{C7FC8067-E997-4D6A-945E-1421E01D6603}" destId="{F4D6453F-0A14-41C2-BC78-016560C5FDEA}" srcOrd="1" destOrd="0" presId="urn:microsoft.com/office/officeart/2016/7/layout/RepeatingBendingProcessNew"/>
    <dgm:cxn modelId="{4082FE3C-2579-B247-AD75-84D978805740}" type="presOf" srcId="{C7FC8067-E997-4D6A-945E-1421E01D6603}" destId="{46EF88A6-CF72-4405-859A-C62F4810B089}" srcOrd="0" destOrd="0" presId="urn:microsoft.com/office/officeart/2016/7/layout/RepeatingBendingProcessNew"/>
    <dgm:cxn modelId="{60944142-EC47-CA47-93EB-A78D1BCD77D8}" type="presOf" srcId="{B750A637-D401-4D6C-B818-1FED04388CC3}" destId="{4794020F-9070-4D03-841B-5AF59AEDE309}" srcOrd="0" destOrd="0" presId="urn:microsoft.com/office/officeart/2016/7/layout/RepeatingBendingProcessNew"/>
    <dgm:cxn modelId="{9E91577E-7266-AB47-908B-CD8E51E3FDDB}" type="presOf" srcId="{BA7A2A2B-E399-4DEA-A79D-376D5FCCBC75}" destId="{68B08B55-C6F8-476C-998C-AA06A70237B0}" srcOrd="1" destOrd="0" presId="urn:microsoft.com/office/officeart/2016/7/layout/RepeatingBendingProcessNew"/>
    <dgm:cxn modelId="{AB940991-0DBA-4FD0-82BC-ED1C4D5F780B}" srcId="{AFCE92DF-8D01-4E98-B30C-6CDE9A50A90A}" destId="{B750A637-D401-4D6C-B818-1FED04388CC3}" srcOrd="3" destOrd="0" parTransId="{9F1A0CB1-81C4-4D34-97F2-E9336B103D9E}" sibTransId="{F61F1742-919B-4A52-A52A-BA8E16C689B0}"/>
    <dgm:cxn modelId="{08E65FAA-3B85-B049-8AD3-538F0C144903}" type="presOf" srcId="{AFCE92DF-8D01-4E98-B30C-6CDE9A50A90A}" destId="{D5F0F446-4278-4028-B05C-13C9FDD55A0D}" srcOrd="0" destOrd="0" presId="urn:microsoft.com/office/officeart/2016/7/layout/RepeatingBendingProcessNew"/>
    <dgm:cxn modelId="{8D6E80CF-54AD-4330-A3B9-074121EA1ED8}" srcId="{AFCE92DF-8D01-4E98-B30C-6CDE9A50A90A}" destId="{4A944E90-D3E7-4F26-A9A2-A4A41B733BD8}" srcOrd="1" destOrd="0" parTransId="{2E8DA765-9759-4552-831F-342020A81DCB}" sibTransId="{C7FC8067-E997-4D6A-945E-1421E01D6603}"/>
    <dgm:cxn modelId="{678002ED-61A1-294C-A185-6DD7F714FD77}" type="presOf" srcId="{4A944E90-D3E7-4F26-A9A2-A4A41B733BD8}" destId="{F1D7C4A6-EEF8-4316-9D8D-8B79101F8E51}" srcOrd="0" destOrd="0" presId="urn:microsoft.com/office/officeart/2016/7/layout/RepeatingBendingProcessNew"/>
    <dgm:cxn modelId="{12521AF9-3BDA-0D44-A4D0-2A0AFA86CDE4}" type="presOf" srcId="{BA7A2A2B-E399-4DEA-A79D-376D5FCCBC75}" destId="{17B1AFCC-5D55-40FA-92E7-1933C77F8C6F}" srcOrd="0" destOrd="0" presId="urn:microsoft.com/office/officeart/2016/7/layout/RepeatingBendingProcessNew"/>
    <dgm:cxn modelId="{3B36FFF9-39B4-F944-B6F3-5D5335705C37}" type="presOf" srcId="{1CF4B370-0D4E-4638-ABF2-AD905C5AAAA0}" destId="{4947AF92-AE78-444E-8A4D-34AA91A7AC93}" srcOrd="0" destOrd="0" presId="urn:microsoft.com/office/officeart/2016/7/layout/RepeatingBendingProcessNew"/>
    <dgm:cxn modelId="{DCE68613-6F54-4A46-80D1-40CB27E9531C}" type="presParOf" srcId="{D5F0F446-4278-4028-B05C-13C9FDD55A0D}" destId="{F0D046EB-9375-41D9-A629-80F10B810DE3}" srcOrd="0" destOrd="0" presId="urn:microsoft.com/office/officeart/2016/7/layout/RepeatingBendingProcessNew"/>
    <dgm:cxn modelId="{9EA8A0AE-8ED8-AC4B-95D6-8BB511133577}" type="presParOf" srcId="{D5F0F446-4278-4028-B05C-13C9FDD55A0D}" destId="{DF40E9D3-9F17-457A-A434-AA2B1648C2B6}" srcOrd="1" destOrd="0" presId="urn:microsoft.com/office/officeart/2016/7/layout/RepeatingBendingProcessNew"/>
    <dgm:cxn modelId="{33B1F988-87B4-EC43-8BBC-31BF007E5B21}" type="presParOf" srcId="{DF40E9D3-9F17-457A-A434-AA2B1648C2B6}" destId="{7058710D-6B97-4000-9237-EEA10C17E9D2}" srcOrd="0" destOrd="0" presId="urn:microsoft.com/office/officeart/2016/7/layout/RepeatingBendingProcessNew"/>
    <dgm:cxn modelId="{E00456D9-A1A9-1448-ACCB-85CF70F397B8}" type="presParOf" srcId="{D5F0F446-4278-4028-B05C-13C9FDD55A0D}" destId="{F1D7C4A6-EEF8-4316-9D8D-8B79101F8E51}" srcOrd="2" destOrd="0" presId="urn:microsoft.com/office/officeart/2016/7/layout/RepeatingBendingProcessNew"/>
    <dgm:cxn modelId="{21DC113D-1418-C142-BD91-6585D5AEA5F0}" type="presParOf" srcId="{D5F0F446-4278-4028-B05C-13C9FDD55A0D}" destId="{46EF88A6-CF72-4405-859A-C62F4810B089}" srcOrd="3" destOrd="0" presId="urn:microsoft.com/office/officeart/2016/7/layout/RepeatingBendingProcessNew"/>
    <dgm:cxn modelId="{9B654B5D-F67E-6D45-BDB9-CAECD8D0F749}" type="presParOf" srcId="{46EF88A6-CF72-4405-859A-C62F4810B089}" destId="{F4D6453F-0A14-41C2-BC78-016560C5FDEA}" srcOrd="0" destOrd="0" presId="urn:microsoft.com/office/officeart/2016/7/layout/RepeatingBendingProcessNew"/>
    <dgm:cxn modelId="{9DEF9FF7-3F3A-4A4E-983C-B985A1B171CA}" type="presParOf" srcId="{D5F0F446-4278-4028-B05C-13C9FDD55A0D}" destId="{4947AF92-AE78-444E-8A4D-34AA91A7AC93}" srcOrd="4" destOrd="0" presId="urn:microsoft.com/office/officeart/2016/7/layout/RepeatingBendingProcessNew"/>
    <dgm:cxn modelId="{709812D6-20D6-6747-A6F9-961C74063B5E}" type="presParOf" srcId="{D5F0F446-4278-4028-B05C-13C9FDD55A0D}" destId="{17B1AFCC-5D55-40FA-92E7-1933C77F8C6F}" srcOrd="5" destOrd="0" presId="urn:microsoft.com/office/officeart/2016/7/layout/RepeatingBendingProcessNew"/>
    <dgm:cxn modelId="{D07A4B12-2F4F-F74A-8874-3E7310170CB6}" type="presParOf" srcId="{17B1AFCC-5D55-40FA-92E7-1933C77F8C6F}" destId="{68B08B55-C6F8-476C-998C-AA06A70237B0}" srcOrd="0" destOrd="0" presId="urn:microsoft.com/office/officeart/2016/7/layout/RepeatingBendingProcessNew"/>
    <dgm:cxn modelId="{6D3CE80D-2254-1B4E-8B2C-32F2516C9FA8}" type="presParOf" srcId="{D5F0F446-4278-4028-B05C-13C9FDD55A0D}" destId="{4794020F-9070-4D03-841B-5AF59AEDE309}"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4F9FD-05B0-4FED-B58C-37B8D3862990}">
      <dsp:nvSpPr>
        <dsp:cNvPr id="0" name=""/>
        <dsp:cNvSpPr/>
      </dsp:nvSpPr>
      <dsp:spPr>
        <a:xfrm>
          <a:off x="0" y="530319"/>
          <a:ext cx="7886700" cy="97905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724568-8097-48E1-B700-FCEB2C6D075C}">
      <dsp:nvSpPr>
        <dsp:cNvPr id="0" name=""/>
        <dsp:cNvSpPr/>
      </dsp:nvSpPr>
      <dsp:spPr>
        <a:xfrm>
          <a:off x="296162" y="750605"/>
          <a:ext cx="538478" cy="5384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BBDBA4-F159-49D1-BEFF-1EA064BCF2BD}">
      <dsp:nvSpPr>
        <dsp:cNvPr id="0" name=""/>
        <dsp:cNvSpPr/>
      </dsp:nvSpPr>
      <dsp:spPr>
        <a:xfrm>
          <a:off x="1130804" y="530319"/>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066800">
            <a:lnSpc>
              <a:spcPct val="100000"/>
            </a:lnSpc>
            <a:spcBef>
              <a:spcPct val="0"/>
            </a:spcBef>
            <a:spcAft>
              <a:spcPct val="35000"/>
            </a:spcAft>
            <a:buNone/>
          </a:pPr>
          <a:r>
            <a:rPr lang="en-US" sz="2400" kern="1200" dirty="0"/>
            <a:t>Many factors can determine if someone is healthy</a:t>
          </a:r>
        </a:p>
      </dsp:txBody>
      <dsp:txXfrm>
        <a:off x="1130804" y="530319"/>
        <a:ext cx="6755895" cy="979051"/>
      </dsp:txXfrm>
    </dsp:sp>
    <dsp:sp modelId="{0292F319-C1BE-46D2-ACDC-9659AFF6D71B}">
      <dsp:nvSpPr>
        <dsp:cNvPr id="0" name=""/>
        <dsp:cNvSpPr/>
      </dsp:nvSpPr>
      <dsp:spPr>
        <a:xfrm>
          <a:off x="0" y="1754133"/>
          <a:ext cx="7886700" cy="97905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F7F16-CEF7-433B-A727-DD8DBC53B635}">
      <dsp:nvSpPr>
        <dsp:cNvPr id="0" name=""/>
        <dsp:cNvSpPr/>
      </dsp:nvSpPr>
      <dsp:spPr>
        <a:xfrm>
          <a:off x="296162" y="1974419"/>
          <a:ext cx="538478" cy="5384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790003-D6FE-4B30-9907-A3583832D5CB}">
      <dsp:nvSpPr>
        <dsp:cNvPr id="0" name=""/>
        <dsp:cNvSpPr/>
      </dsp:nvSpPr>
      <dsp:spPr>
        <a:xfrm>
          <a:off x="1130804" y="1754133"/>
          <a:ext cx="6755895" cy="9790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16" tIns="103616" rIns="103616" bIns="103616" numCol="1" spcCol="1270" anchor="ctr" anchorCtr="0">
          <a:noAutofit/>
        </a:bodyPr>
        <a:lstStyle/>
        <a:p>
          <a:pPr marL="0" lvl="0" indent="0" algn="l" defTabSz="1066800">
            <a:lnSpc>
              <a:spcPct val="100000"/>
            </a:lnSpc>
            <a:spcBef>
              <a:spcPct val="0"/>
            </a:spcBef>
            <a:spcAft>
              <a:spcPct val="35000"/>
            </a:spcAft>
            <a:buNone/>
          </a:pPr>
          <a:r>
            <a:rPr lang="en-US" sz="2400" kern="1200" dirty="0"/>
            <a:t>Some people have different interpretations of what is considered healthy</a:t>
          </a:r>
        </a:p>
      </dsp:txBody>
      <dsp:txXfrm>
        <a:off x="1130804" y="1754133"/>
        <a:ext cx="6755895" cy="979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964478-CBB7-4709-981B-5DBAF8809BAA}">
      <dsp:nvSpPr>
        <dsp:cNvPr id="0" name=""/>
        <dsp:cNvSpPr/>
      </dsp:nvSpPr>
      <dsp:spPr>
        <a:xfrm>
          <a:off x="0" y="398"/>
          <a:ext cx="7886700" cy="93220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DABD01-D0B1-4B90-8240-CEC3438F26DE}">
      <dsp:nvSpPr>
        <dsp:cNvPr id="0" name=""/>
        <dsp:cNvSpPr/>
      </dsp:nvSpPr>
      <dsp:spPr>
        <a:xfrm>
          <a:off x="281991" y="210143"/>
          <a:ext cx="512711" cy="512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484E27-3F13-4D3B-85D6-F8314041DF0A}">
      <dsp:nvSpPr>
        <dsp:cNvPr id="0" name=""/>
        <dsp:cNvSpPr/>
      </dsp:nvSpPr>
      <dsp:spPr>
        <a:xfrm>
          <a:off x="1076693" y="398"/>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1022350">
            <a:lnSpc>
              <a:spcPct val="100000"/>
            </a:lnSpc>
            <a:spcBef>
              <a:spcPct val="0"/>
            </a:spcBef>
            <a:spcAft>
              <a:spcPct val="35000"/>
            </a:spcAft>
            <a:buNone/>
          </a:pPr>
          <a:r>
            <a:rPr lang="en-US" sz="2300" kern="1200"/>
            <a:t>Answers that are not obvious may be useful to assess someone’s health</a:t>
          </a:r>
        </a:p>
      </dsp:txBody>
      <dsp:txXfrm>
        <a:off x="1076693" y="398"/>
        <a:ext cx="6810006" cy="932202"/>
      </dsp:txXfrm>
    </dsp:sp>
    <dsp:sp modelId="{CB94A0C1-1DED-49F6-BCD3-F7850437BA22}">
      <dsp:nvSpPr>
        <dsp:cNvPr id="0" name=""/>
        <dsp:cNvSpPr/>
      </dsp:nvSpPr>
      <dsp:spPr>
        <a:xfrm>
          <a:off x="0" y="1165650"/>
          <a:ext cx="7886700" cy="93220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AC311C-93C1-491A-8F4C-88EE40A11768}">
      <dsp:nvSpPr>
        <dsp:cNvPr id="0" name=""/>
        <dsp:cNvSpPr/>
      </dsp:nvSpPr>
      <dsp:spPr>
        <a:xfrm>
          <a:off x="281991" y="1375396"/>
          <a:ext cx="512711" cy="512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F056F6-C045-4999-919F-D37C8668C65F}">
      <dsp:nvSpPr>
        <dsp:cNvPr id="0" name=""/>
        <dsp:cNvSpPr/>
      </dsp:nvSpPr>
      <dsp:spPr>
        <a:xfrm>
          <a:off x="1076693" y="1165650"/>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1022350">
            <a:lnSpc>
              <a:spcPct val="100000"/>
            </a:lnSpc>
            <a:spcBef>
              <a:spcPct val="0"/>
            </a:spcBef>
            <a:spcAft>
              <a:spcPct val="35000"/>
            </a:spcAft>
            <a:buNone/>
          </a:pPr>
          <a:r>
            <a:rPr lang="en-US" sz="2300" kern="1200"/>
            <a:t>Data can be used to predict what people think is important, but is not important, and vice-versa</a:t>
          </a:r>
        </a:p>
      </dsp:txBody>
      <dsp:txXfrm>
        <a:off x="1076693" y="1165650"/>
        <a:ext cx="6810006" cy="932202"/>
      </dsp:txXfrm>
    </dsp:sp>
    <dsp:sp modelId="{91DDE27A-7209-4152-A5CC-ADFB0BC460C4}">
      <dsp:nvSpPr>
        <dsp:cNvPr id="0" name=""/>
        <dsp:cNvSpPr/>
      </dsp:nvSpPr>
      <dsp:spPr>
        <a:xfrm>
          <a:off x="0" y="2330903"/>
          <a:ext cx="7886700" cy="932202"/>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9265BE-50B7-43FE-9F5B-CA6CE3A0F883}">
      <dsp:nvSpPr>
        <dsp:cNvPr id="0" name=""/>
        <dsp:cNvSpPr/>
      </dsp:nvSpPr>
      <dsp:spPr>
        <a:xfrm>
          <a:off x="281991" y="2540649"/>
          <a:ext cx="512711" cy="512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75403-98F8-4B4B-BCA3-503666ADC662}">
      <dsp:nvSpPr>
        <dsp:cNvPr id="0" name=""/>
        <dsp:cNvSpPr/>
      </dsp:nvSpPr>
      <dsp:spPr>
        <a:xfrm>
          <a:off x="1076693" y="2330903"/>
          <a:ext cx="6810006" cy="932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58" tIns="98658" rIns="98658" bIns="98658" numCol="1" spcCol="1270" anchor="ctr" anchorCtr="0">
          <a:noAutofit/>
        </a:bodyPr>
        <a:lstStyle/>
        <a:p>
          <a:pPr marL="0" lvl="0" indent="0" algn="l" defTabSz="1022350">
            <a:lnSpc>
              <a:spcPct val="100000"/>
            </a:lnSpc>
            <a:spcBef>
              <a:spcPct val="0"/>
            </a:spcBef>
            <a:spcAft>
              <a:spcPct val="35000"/>
            </a:spcAft>
            <a:buNone/>
          </a:pPr>
          <a:r>
            <a:rPr lang="en-US" sz="2300" kern="1200"/>
            <a:t>Results can be used to determine what areas people need more/less education in</a:t>
          </a:r>
        </a:p>
      </dsp:txBody>
      <dsp:txXfrm>
        <a:off x="1076693" y="2330903"/>
        <a:ext cx="6810006" cy="9322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601705-09AC-4747-A688-82F12D496743}">
      <dsp:nvSpPr>
        <dsp:cNvPr id="0" name=""/>
        <dsp:cNvSpPr/>
      </dsp:nvSpPr>
      <dsp:spPr>
        <a:xfrm>
          <a:off x="0" y="316151"/>
          <a:ext cx="7886700" cy="119321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98FF4B-973B-44E0-A936-6B7AA3868002}">
      <dsp:nvSpPr>
        <dsp:cNvPr id="0" name=""/>
        <dsp:cNvSpPr/>
      </dsp:nvSpPr>
      <dsp:spPr>
        <a:xfrm>
          <a:off x="360948" y="584626"/>
          <a:ext cx="656270" cy="6562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692A77-19C3-4423-ADA3-AB57A09BA30B}">
      <dsp:nvSpPr>
        <dsp:cNvPr id="0" name=""/>
        <dsp:cNvSpPr/>
      </dsp:nvSpPr>
      <dsp:spPr>
        <a:xfrm>
          <a:off x="1378167" y="316151"/>
          <a:ext cx="6508532" cy="119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82" tIns="126282" rIns="126282" bIns="126282"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This study aims to help people improve their perceived health knowledge by developing a model to predict which factors affect people’s health consciousness. </a:t>
          </a:r>
        </a:p>
      </dsp:txBody>
      <dsp:txXfrm>
        <a:off x="1378167" y="316151"/>
        <a:ext cx="6508532" cy="1193218"/>
      </dsp:txXfrm>
    </dsp:sp>
    <dsp:sp modelId="{A157FBB6-BDC4-4BD9-9073-0892C953BE72}">
      <dsp:nvSpPr>
        <dsp:cNvPr id="0" name=""/>
        <dsp:cNvSpPr/>
      </dsp:nvSpPr>
      <dsp:spPr>
        <a:xfrm>
          <a:off x="0" y="1754133"/>
          <a:ext cx="7886700" cy="119321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9EF7D-C72A-43B2-A2A1-9B03E4977761}">
      <dsp:nvSpPr>
        <dsp:cNvPr id="0" name=""/>
        <dsp:cNvSpPr/>
      </dsp:nvSpPr>
      <dsp:spPr>
        <a:xfrm>
          <a:off x="360948" y="2022607"/>
          <a:ext cx="656270" cy="6562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B4BBAA-9CC1-427C-B12F-D513BCE4AEDE}">
      <dsp:nvSpPr>
        <dsp:cNvPr id="0" name=""/>
        <dsp:cNvSpPr/>
      </dsp:nvSpPr>
      <dsp:spPr>
        <a:xfrm>
          <a:off x="1378167" y="1754133"/>
          <a:ext cx="6508532" cy="1193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282" tIns="126282" rIns="126282" bIns="126282" numCol="1" spcCol="1270" anchor="ctr" anchorCtr="0">
          <a:noAutofit/>
        </a:bodyPr>
        <a:lstStyle/>
        <a:p>
          <a:pPr marL="0" lvl="0" indent="0" algn="l" defTabSz="889000">
            <a:lnSpc>
              <a:spcPct val="100000"/>
            </a:lnSpc>
            <a:spcBef>
              <a:spcPct val="0"/>
            </a:spcBef>
            <a:spcAft>
              <a:spcPct val="35000"/>
            </a:spcAft>
            <a:buNone/>
          </a:pPr>
          <a:r>
            <a:rPr lang="en-US" sz="2000" kern="1200" dirty="0">
              <a:solidFill>
                <a:schemeClr val="bg1"/>
              </a:solidFill>
            </a:rPr>
            <a:t>What factors (behavioral/ environmental....) make people think they are healthy ? </a:t>
          </a:r>
        </a:p>
      </dsp:txBody>
      <dsp:txXfrm>
        <a:off x="1378167" y="1754133"/>
        <a:ext cx="6508532" cy="11932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3FA3A-19CC-44FE-AEE6-77F8C98CCE1D}">
      <dsp:nvSpPr>
        <dsp:cNvPr id="0" name=""/>
        <dsp:cNvSpPr/>
      </dsp:nvSpPr>
      <dsp:spPr>
        <a:xfrm>
          <a:off x="0" y="733082"/>
          <a:ext cx="1388270" cy="899304"/>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Roboto" panose="020B0604020202020204" charset="0"/>
              <a:ea typeface="Roboto" panose="020B0604020202020204" charset="0"/>
            </a:rPr>
            <a:t>Data Collection</a:t>
          </a:r>
        </a:p>
      </dsp:txBody>
      <dsp:txXfrm>
        <a:off x="26340" y="759422"/>
        <a:ext cx="1335590" cy="846624"/>
      </dsp:txXfrm>
    </dsp:sp>
    <dsp:sp modelId="{2D639A8F-4236-430D-9689-F1E0AD46CF07}">
      <dsp:nvSpPr>
        <dsp:cNvPr id="0" name=""/>
        <dsp:cNvSpPr/>
      </dsp:nvSpPr>
      <dsp:spPr>
        <a:xfrm rot="21590218">
          <a:off x="1512838" y="1028152"/>
          <a:ext cx="264086" cy="30375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512838" y="1089015"/>
        <a:ext cx="184860" cy="182252"/>
      </dsp:txXfrm>
    </dsp:sp>
    <dsp:sp modelId="{6AAA6906-68F9-4E72-9DC6-9E5286C6B06C}">
      <dsp:nvSpPr>
        <dsp:cNvPr id="0" name=""/>
        <dsp:cNvSpPr/>
      </dsp:nvSpPr>
      <dsp:spPr>
        <a:xfrm>
          <a:off x="1886544" y="715689"/>
          <a:ext cx="1474374" cy="923107"/>
        </a:xfrm>
        <a:prstGeom prst="roundRect">
          <a:avLst>
            <a:gd name="adj" fmla="val 10000"/>
          </a:avLst>
        </a:prstGeom>
        <a:solidFill>
          <a:schemeClr val="accent2">
            <a:hueOff val="1591615"/>
            <a:satOff val="2700"/>
            <a:lumOff val="-98"/>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Roboto" panose="020B0604020202020204" charset="0"/>
              <a:ea typeface="Roboto" panose="020B0604020202020204" charset="0"/>
            </a:rPr>
            <a:t>Data Pre-processing</a:t>
          </a:r>
        </a:p>
      </dsp:txBody>
      <dsp:txXfrm>
        <a:off x="1913581" y="742726"/>
        <a:ext cx="1420300" cy="869033"/>
      </dsp:txXfrm>
    </dsp:sp>
    <dsp:sp modelId="{476ED35E-D3B7-4F11-8273-5C11A903CBEA}">
      <dsp:nvSpPr>
        <dsp:cNvPr id="0" name=""/>
        <dsp:cNvSpPr/>
      </dsp:nvSpPr>
      <dsp:spPr>
        <a:xfrm>
          <a:off x="3483399" y="1025367"/>
          <a:ext cx="259659" cy="303752"/>
        </a:xfrm>
        <a:prstGeom prst="rightArrow">
          <a:avLst>
            <a:gd name="adj1" fmla="val 60000"/>
            <a:gd name="adj2" fmla="val 50000"/>
          </a:avLst>
        </a:prstGeom>
        <a:solidFill>
          <a:schemeClr val="accent2">
            <a:hueOff val="2122154"/>
            <a:satOff val="3600"/>
            <a:lumOff val="-13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483399" y="1086117"/>
        <a:ext cx="181761" cy="182252"/>
      </dsp:txXfrm>
    </dsp:sp>
    <dsp:sp modelId="{91475D67-A60E-4BE6-8BBF-A9E1CF193DFF}">
      <dsp:nvSpPr>
        <dsp:cNvPr id="0" name=""/>
        <dsp:cNvSpPr/>
      </dsp:nvSpPr>
      <dsp:spPr>
        <a:xfrm>
          <a:off x="3850841" y="691085"/>
          <a:ext cx="1357821" cy="972316"/>
        </a:xfrm>
        <a:prstGeom prst="roundRect">
          <a:avLst>
            <a:gd name="adj" fmla="val 10000"/>
          </a:avLst>
        </a:prstGeom>
        <a:solidFill>
          <a:schemeClr val="accent2">
            <a:hueOff val="3183231"/>
            <a:satOff val="5400"/>
            <a:lumOff val="-196"/>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Roboto" panose="020B0604020202020204" charset="0"/>
              <a:ea typeface="Roboto" panose="020B0604020202020204" charset="0"/>
            </a:rPr>
            <a:t>Variable Selection</a:t>
          </a:r>
        </a:p>
      </dsp:txBody>
      <dsp:txXfrm>
        <a:off x="3879319" y="719563"/>
        <a:ext cx="1300865" cy="915360"/>
      </dsp:txXfrm>
    </dsp:sp>
    <dsp:sp modelId="{EE728888-C447-40CE-BFA9-8D7FC6D35E85}">
      <dsp:nvSpPr>
        <dsp:cNvPr id="0" name=""/>
        <dsp:cNvSpPr/>
      </dsp:nvSpPr>
      <dsp:spPr>
        <a:xfrm>
          <a:off x="5331143" y="1025367"/>
          <a:ext cx="259659" cy="303752"/>
        </a:xfrm>
        <a:prstGeom prst="rightArrow">
          <a:avLst>
            <a:gd name="adj1" fmla="val 60000"/>
            <a:gd name="adj2" fmla="val 50000"/>
          </a:avLst>
        </a:prstGeom>
        <a:solidFill>
          <a:schemeClr val="accent2">
            <a:hueOff val="4244308"/>
            <a:satOff val="7200"/>
            <a:lumOff val="-26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331143" y="1086117"/>
        <a:ext cx="181761" cy="182252"/>
      </dsp:txXfrm>
    </dsp:sp>
    <dsp:sp modelId="{D141D002-DFE1-4EF9-8310-E81F1B051B12}">
      <dsp:nvSpPr>
        <dsp:cNvPr id="0" name=""/>
        <dsp:cNvSpPr/>
      </dsp:nvSpPr>
      <dsp:spPr>
        <a:xfrm>
          <a:off x="5698586" y="685991"/>
          <a:ext cx="1224807" cy="982504"/>
        </a:xfrm>
        <a:prstGeom prst="roundRect">
          <a:avLst>
            <a:gd name="adj" fmla="val 10000"/>
          </a:avLst>
        </a:prstGeom>
        <a:solidFill>
          <a:schemeClr val="accent2">
            <a:hueOff val="4774846"/>
            <a:satOff val="8100"/>
            <a:lumOff val="-294"/>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Roboto" panose="020B0604020202020204" charset="0"/>
              <a:ea typeface="Roboto" panose="020B0604020202020204" charset="0"/>
            </a:rPr>
            <a:t>Model Building</a:t>
          </a:r>
        </a:p>
      </dsp:txBody>
      <dsp:txXfrm>
        <a:off x="5727363" y="714768"/>
        <a:ext cx="1167253" cy="924950"/>
      </dsp:txXfrm>
    </dsp:sp>
    <dsp:sp modelId="{5762EA1D-0866-4097-A680-C4B94CA3F7D9}">
      <dsp:nvSpPr>
        <dsp:cNvPr id="0" name=""/>
        <dsp:cNvSpPr/>
      </dsp:nvSpPr>
      <dsp:spPr>
        <a:xfrm>
          <a:off x="7045874" y="1025367"/>
          <a:ext cx="259659" cy="303752"/>
        </a:xfrm>
        <a:prstGeom prst="rightArrow">
          <a:avLst>
            <a:gd name="adj1" fmla="val 60000"/>
            <a:gd name="adj2" fmla="val 50000"/>
          </a:avLst>
        </a:prstGeom>
        <a:solidFill>
          <a:schemeClr val="accent2">
            <a:hueOff val="6366461"/>
            <a:satOff val="10800"/>
            <a:lumOff val="-39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7045874" y="1086117"/>
        <a:ext cx="181761" cy="182252"/>
      </dsp:txXfrm>
    </dsp:sp>
    <dsp:sp modelId="{9DBC22A5-AFF5-4439-A7F8-C8D63ED20EEE}">
      <dsp:nvSpPr>
        <dsp:cNvPr id="0" name=""/>
        <dsp:cNvSpPr/>
      </dsp:nvSpPr>
      <dsp:spPr>
        <a:xfrm>
          <a:off x="7413316" y="693438"/>
          <a:ext cx="1419380" cy="967610"/>
        </a:xfrm>
        <a:prstGeom prst="roundRect">
          <a:avLst>
            <a:gd name="adj" fmla="val 10000"/>
          </a:avLst>
        </a:prstGeom>
        <a:solidFill>
          <a:schemeClr val="accent2">
            <a:hueOff val="6366461"/>
            <a:satOff val="10800"/>
            <a:lumOff val="-39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Roboto" panose="020B0604020202020204" charset="0"/>
              <a:ea typeface="Roboto" panose="020B0604020202020204" charset="0"/>
            </a:rPr>
            <a:t>Evaluation</a:t>
          </a:r>
        </a:p>
      </dsp:txBody>
      <dsp:txXfrm>
        <a:off x="7441656" y="721778"/>
        <a:ext cx="1362700" cy="9109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40E9D3-9F17-457A-A434-AA2B1648C2B6}">
      <dsp:nvSpPr>
        <dsp:cNvPr id="0" name=""/>
        <dsp:cNvSpPr/>
      </dsp:nvSpPr>
      <dsp:spPr>
        <a:xfrm>
          <a:off x="3712958" y="740315"/>
          <a:ext cx="626316" cy="91440"/>
        </a:xfrm>
        <a:custGeom>
          <a:avLst/>
          <a:gdLst/>
          <a:ahLst/>
          <a:cxnLst/>
          <a:rect l="0" t="0" r="0" b="0"/>
          <a:pathLst>
            <a:path>
              <a:moveTo>
                <a:pt x="0" y="45720"/>
              </a:moveTo>
              <a:lnTo>
                <a:pt x="626316"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4009693" y="783019"/>
        <a:ext cx="32845" cy="6032"/>
      </dsp:txXfrm>
    </dsp:sp>
    <dsp:sp modelId="{F0D046EB-9375-41D9-A629-80F10B810DE3}">
      <dsp:nvSpPr>
        <dsp:cNvPr id="0" name=""/>
        <dsp:cNvSpPr/>
      </dsp:nvSpPr>
      <dsp:spPr>
        <a:xfrm>
          <a:off x="1094639" y="0"/>
          <a:ext cx="2620118" cy="157207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388" tIns="134766" rIns="128388" bIns="134766" numCol="1" spcCol="1270" anchor="ctr" anchorCtr="0">
          <a:noAutofit/>
        </a:bodyPr>
        <a:lstStyle/>
        <a:p>
          <a:pPr marL="0" lvl="0" indent="0" algn="ctr" defTabSz="666750">
            <a:lnSpc>
              <a:spcPct val="90000"/>
            </a:lnSpc>
            <a:spcBef>
              <a:spcPct val="0"/>
            </a:spcBef>
            <a:spcAft>
              <a:spcPct val="35000"/>
            </a:spcAft>
            <a:buNone/>
          </a:pPr>
          <a:endParaRPr lang="en-US" sz="2300" b="1" kern="1200" dirty="0">
            <a:latin typeface="Roboto" panose="020B0604020202020204" charset="0"/>
            <a:ea typeface="Roboto" panose="020B0604020202020204" charset="0"/>
          </a:endParaRPr>
        </a:p>
        <a:p>
          <a:pPr marL="0" lvl="0" indent="0" algn="ctr" defTabSz="666750">
            <a:lnSpc>
              <a:spcPct val="90000"/>
            </a:lnSpc>
            <a:spcBef>
              <a:spcPct val="0"/>
            </a:spcBef>
            <a:spcAft>
              <a:spcPct val="35000"/>
            </a:spcAft>
            <a:buNone/>
          </a:pPr>
          <a:r>
            <a:rPr lang="en-US" sz="2400" b="1" kern="1200" dirty="0">
              <a:latin typeface="Roboto" panose="020B0604020202020204" charset="0"/>
              <a:ea typeface="Roboto" panose="020B0604020202020204" charset="0"/>
            </a:rPr>
            <a:t>Continuous Data</a:t>
          </a:r>
        </a:p>
        <a:p>
          <a:pPr marL="0" lvl="0" indent="0" algn="ctr" defTabSz="666750">
            <a:lnSpc>
              <a:spcPct val="90000"/>
            </a:lnSpc>
            <a:spcBef>
              <a:spcPct val="0"/>
            </a:spcBef>
            <a:spcAft>
              <a:spcPct val="35000"/>
            </a:spcAft>
            <a:buNone/>
          </a:pPr>
          <a:r>
            <a:rPr lang="en-US" sz="2000" b="0" kern="1200" dirty="0">
              <a:latin typeface="Roboto" panose="020B0604020202020204" charset="0"/>
              <a:ea typeface="Roboto" panose="020B0604020202020204" charset="0"/>
            </a:rPr>
            <a:t>CO Mean, Poor Health, Drinks, Sleep</a:t>
          </a:r>
        </a:p>
        <a:p>
          <a:pPr marL="0" lvl="0" indent="0" algn="ctr" defTabSz="666750">
            <a:lnSpc>
              <a:spcPct val="90000"/>
            </a:lnSpc>
            <a:spcBef>
              <a:spcPct val="0"/>
            </a:spcBef>
            <a:spcAft>
              <a:spcPct val="35000"/>
            </a:spcAft>
            <a:buNone/>
          </a:pPr>
          <a:endParaRPr lang="en-US" sz="1400" b="1" kern="1200" dirty="0">
            <a:latin typeface="Roboto" panose="020B0604020202020204" charset="0"/>
            <a:ea typeface="Roboto" panose="020B0604020202020204" charset="0"/>
            <a:cs typeface="+mn-cs"/>
          </a:endParaRPr>
        </a:p>
      </dsp:txBody>
      <dsp:txXfrm>
        <a:off x="1094639" y="0"/>
        <a:ext cx="2620118" cy="1572071"/>
      </dsp:txXfrm>
    </dsp:sp>
    <dsp:sp modelId="{46EF88A6-CF72-4405-859A-C62F4810B089}">
      <dsp:nvSpPr>
        <dsp:cNvPr id="0" name=""/>
        <dsp:cNvSpPr/>
      </dsp:nvSpPr>
      <dsp:spPr>
        <a:xfrm>
          <a:off x="2451598" y="1570271"/>
          <a:ext cx="3230135" cy="575673"/>
        </a:xfrm>
        <a:custGeom>
          <a:avLst/>
          <a:gdLst/>
          <a:ahLst/>
          <a:cxnLst/>
          <a:rect l="0" t="0" r="0" b="0"/>
          <a:pathLst>
            <a:path>
              <a:moveTo>
                <a:pt x="3230135" y="0"/>
              </a:moveTo>
              <a:lnTo>
                <a:pt x="3230135" y="304936"/>
              </a:lnTo>
              <a:lnTo>
                <a:pt x="0" y="304936"/>
              </a:lnTo>
              <a:lnTo>
                <a:pt x="0" y="575673"/>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3984502" y="1855091"/>
        <a:ext cx="164326" cy="6032"/>
      </dsp:txXfrm>
    </dsp:sp>
    <dsp:sp modelId="{F1D7C4A6-EEF8-4316-9D8D-8B79101F8E51}">
      <dsp:nvSpPr>
        <dsp:cNvPr id="0" name=""/>
        <dsp:cNvSpPr/>
      </dsp:nvSpPr>
      <dsp:spPr>
        <a:xfrm>
          <a:off x="4371674" y="0"/>
          <a:ext cx="2620118" cy="157207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388" tIns="134766" rIns="128388" bIns="134766" numCol="1" spcCol="1270" anchor="ctr" anchorCtr="0">
          <a:noAutofit/>
        </a:bodyPr>
        <a:lstStyle/>
        <a:p>
          <a:pPr marL="0" lvl="0" indent="0" algn="ctr" defTabSz="666750">
            <a:lnSpc>
              <a:spcPct val="90000"/>
            </a:lnSpc>
            <a:spcBef>
              <a:spcPct val="0"/>
            </a:spcBef>
            <a:spcAft>
              <a:spcPct val="35000"/>
            </a:spcAft>
            <a:buNone/>
          </a:pPr>
          <a:endParaRPr lang="en-US" sz="2000" b="1" kern="1200">
            <a:latin typeface="Roboto" panose="020B0604020202020204" charset="0"/>
            <a:ea typeface="Roboto" panose="020B0604020202020204" charset="0"/>
            <a:cs typeface="+mn-cs"/>
          </a:endParaRPr>
        </a:p>
        <a:p>
          <a:pPr marL="0" lvl="0" indent="0" algn="ctr" defTabSz="666750">
            <a:lnSpc>
              <a:spcPct val="90000"/>
            </a:lnSpc>
            <a:spcBef>
              <a:spcPct val="0"/>
            </a:spcBef>
            <a:spcAft>
              <a:spcPct val="35000"/>
            </a:spcAft>
            <a:buNone/>
          </a:pPr>
          <a:r>
            <a:rPr lang="en-US" sz="2400" b="1" kern="1200">
              <a:latin typeface="Roboto" panose="020B0604020202020204" charset="0"/>
              <a:ea typeface="Roboto" panose="020B0604020202020204" charset="0"/>
              <a:cs typeface="+mn-cs"/>
            </a:rPr>
            <a:t>Flag Data</a:t>
          </a:r>
        </a:p>
        <a:p>
          <a:pPr marL="0" lvl="0" indent="0" algn="ctr" defTabSz="666750">
            <a:lnSpc>
              <a:spcPct val="90000"/>
            </a:lnSpc>
            <a:spcBef>
              <a:spcPct val="0"/>
            </a:spcBef>
            <a:spcAft>
              <a:spcPct val="35000"/>
            </a:spcAft>
            <a:buNone/>
          </a:pPr>
          <a:r>
            <a:rPr lang="en-US" sz="2000" b="0" kern="1200">
              <a:latin typeface="Roboto" panose="020B0604020202020204" charset="0"/>
              <a:ea typeface="Roboto" panose="020B0604020202020204" charset="0"/>
              <a:cs typeface="+mn-cs"/>
            </a:rPr>
            <a:t>Exercises, Kidney Disease, Heart Attack</a:t>
          </a:r>
        </a:p>
        <a:p>
          <a:pPr marL="0" lvl="0" indent="0" algn="ctr" defTabSz="666750">
            <a:lnSpc>
              <a:spcPct val="90000"/>
            </a:lnSpc>
            <a:spcBef>
              <a:spcPct val="0"/>
            </a:spcBef>
            <a:spcAft>
              <a:spcPct val="35000"/>
            </a:spcAft>
            <a:buNone/>
          </a:pPr>
          <a:r>
            <a:rPr lang="en-US" sz="2000" b="1" kern="1200">
              <a:latin typeface="Roboto" panose="020B0604020202020204" charset="0"/>
              <a:ea typeface="Roboto" panose="020B0604020202020204" charset="0"/>
              <a:cs typeface="+mn-cs"/>
            </a:rPr>
            <a:t> </a:t>
          </a:r>
          <a:endParaRPr lang="en-US" sz="2000" b="1" kern="1200" dirty="0">
            <a:latin typeface="Roboto" panose="020B0604020202020204" charset="0"/>
            <a:ea typeface="Roboto" panose="020B0604020202020204" charset="0"/>
            <a:cs typeface="+mn-cs"/>
          </a:endParaRPr>
        </a:p>
      </dsp:txBody>
      <dsp:txXfrm>
        <a:off x="4371674" y="0"/>
        <a:ext cx="2620118" cy="1572071"/>
      </dsp:txXfrm>
    </dsp:sp>
    <dsp:sp modelId="{17B1AFCC-5D55-40FA-92E7-1933C77F8C6F}">
      <dsp:nvSpPr>
        <dsp:cNvPr id="0" name=""/>
        <dsp:cNvSpPr/>
      </dsp:nvSpPr>
      <dsp:spPr>
        <a:xfrm>
          <a:off x="3759858" y="2918660"/>
          <a:ext cx="572027" cy="91440"/>
        </a:xfrm>
        <a:custGeom>
          <a:avLst/>
          <a:gdLst/>
          <a:ahLst/>
          <a:cxnLst/>
          <a:rect l="0" t="0" r="0" b="0"/>
          <a:pathLst>
            <a:path>
              <a:moveTo>
                <a:pt x="0" y="45720"/>
              </a:moveTo>
              <a:lnTo>
                <a:pt x="572027" y="45720"/>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100000"/>
            </a:lnSpc>
            <a:spcBef>
              <a:spcPct val="0"/>
            </a:spcBef>
            <a:spcAft>
              <a:spcPct val="35000"/>
            </a:spcAft>
            <a:buNone/>
          </a:pPr>
          <a:endParaRPr lang="en-US" sz="500" kern="1200"/>
        </a:p>
      </dsp:txBody>
      <dsp:txXfrm>
        <a:off x="4030806" y="2961364"/>
        <a:ext cx="30131" cy="6032"/>
      </dsp:txXfrm>
    </dsp:sp>
    <dsp:sp modelId="{4947AF92-AE78-444E-8A4D-34AA91A7AC93}">
      <dsp:nvSpPr>
        <dsp:cNvPr id="0" name=""/>
        <dsp:cNvSpPr/>
      </dsp:nvSpPr>
      <dsp:spPr>
        <a:xfrm>
          <a:off x="1141539" y="2178344"/>
          <a:ext cx="2620118" cy="157207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388" tIns="134766" rIns="128388" bIns="134766" numCol="1" spcCol="1270" anchor="ctr" anchorCtr="0">
          <a:noAutofit/>
        </a:bodyPr>
        <a:lstStyle/>
        <a:p>
          <a:pPr marL="0" lvl="0" indent="0" algn="ctr" defTabSz="666750">
            <a:lnSpc>
              <a:spcPct val="90000"/>
            </a:lnSpc>
            <a:spcBef>
              <a:spcPct val="0"/>
            </a:spcBef>
            <a:spcAft>
              <a:spcPct val="35000"/>
            </a:spcAft>
            <a:buNone/>
          </a:pPr>
          <a:r>
            <a:rPr lang="en-US" sz="2400" b="1" kern="1200">
              <a:latin typeface="Roboto" panose="020B0604020202020204" charset="0"/>
              <a:ea typeface="Roboto" panose="020B0604020202020204" charset="0"/>
              <a:cs typeface="+mn-cs"/>
            </a:rPr>
            <a:t>Nominal Data</a:t>
          </a:r>
        </a:p>
        <a:p>
          <a:pPr marL="0" lvl="0" indent="0" algn="ctr" defTabSz="666750">
            <a:lnSpc>
              <a:spcPct val="90000"/>
            </a:lnSpc>
            <a:spcBef>
              <a:spcPct val="0"/>
            </a:spcBef>
            <a:spcAft>
              <a:spcPct val="35000"/>
            </a:spcAft>
            <a:buNone/>
          </a:pPr>
          <a:r>
            <a:rPr lang="en-US" sz="2000" b="0" kern="1200">
              <a:latin typeface="Roboto" panose="020B0604020202020204" charset="0"/>
              <a:ea typeface="Roboto" panose="020B0604020202020204" charset="0"/>
              <a:cs typeface="+mn-cs"/>
            </a:rPr>
            <a:t>Diabetes</a:t>
          </a:r>
        </a:p>
        <a:p>
          <a:pPr marL="0" lvl="0" indent="0" algn="ctr" defTabSz="666750">
            <a:lnSpc>
              <a:spcPct val="90000"/>
            </a:lnSpc>
            <a:spcBef>
              <a:spcPct val="0"/>
            </a:spcBef>
            <a:spcAft>
              <a:spcPct val="35000"/>
            </a:spcAft>
            <a:buNone/>
          </a:pPr>
          <a:r>
            <a:rPr lang="en-US" sz="1400" b="1" kern="1200">
              <a:latin typeface="Roboto" panose="020B0604020202020204" charset="0"/>
              <a:ea typeface="Roboto" panose="020B0604020202020204" charset="0"/>
              <a:cs typeface="+mn-cs"/>
            </a:rPr>
            <a:t> </a:t>
          </a:r>
          <a:endParaRPr lang="en-US" sz="1400" b="1" kern="1200" dirty="0">
            <a:latin typeface="Roboto" panose="020B0604020202020204" charset="0"/>
            <a:ea typeface="Roboto" panose="020B0604020202020204" charset="0"/>
            <a:cs typeface="+mn-cs"/>
          </a:endParaRPr>
        </a:p>
      </dsp:txBody>
      <dsp:txXfrm>
        <a:off x="1141539" y="2178344"/>
        <a:ext cx="2620118" cy="1572071"/>
      </dsp:txXfrm>
    </dsp:sp>
    <dsp:sp modelId="{4794020F-9070-4D03-841B-5AF59AEDE309}">
      <dsp:nvSpPr>
        <dsp:cNvPr id="0" name=""/>
        <dsp:cNvSpPr/>
      </dsp:nvSpPr>
      <dsp:spPr>
        <a:xfrm>
          <a:off x="4364285" y="2178344"/>
          <a:ext cx="2620118" cy="1572071"/>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388" tIns="134766" rIns="128388" bIns="134766" numCol="1" spcCol="1270" anchor="ctr" anchorCtr="0">
          <a:noAutofit/>
        </a:bodyPr>
        <a:lstStyle/>
        <a:p>
          <a:pPr marL="0" lvl="0" indent="0" algn="ctr" defTabSz="666750">
            <a:lnSpc>
              <a:spcPct val="90000"/>
            </a:lnSpc>
            <a:spcBef>
              <a:spcPct val="0"/>
            </a:spcBef>
            <a:spcAft>
              <a:spcPct val="35000"/>
            </a:spcAft>
            <a:buNone/>
          </a:pPr>
          <a:r>
            <a:rPr lang="en-US" sz="2400" b="1" kern="1200">
              <a:latin typeface="Roboto" panose="020B0604020202020204" charset="0"/>
              <a:ea typeface="Roboto" panose="020B0604020202020204" charset="0"/>
              <a:cs typeface="+mn-cs"/>
            </a:rPr>
            <a:t>Target Variable</a:t>
          </a:r>
        </a:p>
        <a:p>
          <a:pPr marL="0" lvl="0" indent="0" algn="ctr" defTabSz="666750">
            <a:lnSpc>
              <a:spcPct val="90000"/>
            </a:lnSpc>
            <a:spcBef>
              <a:spcPct val="0"/>
            </a:spcBef>
            <a:spcAft>
              <a:spcPct val="35000"/>
            </a:spcAft>
            <a:buNone/>
          </a:pPr>
          <a:r>
            <a:rPr lang="en-US" sz="2000" b="0" kern="1200">
              <a:latin typeface="Roboto" panose="020B0604020202020204" charset="0"/>
              <a:ea typeface="Roboto" panose="020B0604020202020204" charset="0"/>
              <a:cs typeface="+mn-cs"/>
            </a:rPr>
            <a:t>“General Health Rating”</a:t>
          </a:r>
          <a:endParaRPr lang="en-US" sz="2000" b="0" kern="1200" dirty="0">
            <a:latin typeface="Roboto" panose="020B0604020202020204" charset="0"/>
            <a:ea typeface="Roboto" panose="020B0604020202020204" charset="0"/>
            <a:cs typeface="+mn-cs"/>
          </a:endParaRPr>
        </a:p>
      </dsp:txBody>
      <dsp:txXfrm>
        <a:off x="4364285" y="2178344"/>
        <a:ext cx="2620118" cy="15720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be198378a_2_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be198378a_2_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running Bayes Net and Decision Tree - The top three importance predictors are the same - Have diabetes ? exercise in past 30 days ? Days of poor physical or mental healths ?</a:t>
            </a:r>
            <a:endParaRPr/>
          </a:p>
          <a:p>
            <a:pPr marL="0" lvl="0" indent="0" algn="l" rtl="0">
              <a:spcBef>
                <a:spcPts val="0"/>
              </a:spcBef>
              <a:spcAft>
                <a:spcPts val="0"/>
              </a:spcAft>
              <a:buNone/>
            </a:pPr>
            <a:endParaRPr/>
          </a:p>
          <a:p>
            <a:pPr marL="0" lvl="0" indent="0" algn="l" rtl="0">
              <a:spcBef>
                <a:spcPts val="0"/>
              </a:spcBef>
              <a:spcAft>
                <a:spcPts val="0"/>
              </a:spcAft>
              <a:buNone/>
            </a:pPr>
            <a:r>
              <a:rPr lang="en"/>
              <a:t>CO_Mean seems to be more important in bayes net than decision tree - however, we will pick the model with better accuracy and analysis the result based on the model</a:t>
            </a:r>
            <a:endParaRPr/>
          </a:p>
          <a:p>
            <a:pPr marL="0" lvl="0" indent="0" algn="l" rtl="0">
              <a:spcBef>
                <a:spcPts val="0"/>
              </a:spcBef>
              <a:spcAft>
                <a:spcPts val="0"/>
              </a:spcAft>
              <a:buNone/>
            </a:pPr>
            <a:r>
              <a:rPr lang="en"/>
              <a:t> Even though a smaller dataset is CO_mean are merged because we want to see if pollution area really affect people’s decision about their health rating but we found that CO_mean is not a significant indicator here.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be198378a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be198378a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Decision Tree performed classification 10% better than bayesian models and they have the same top three indicators important so we will pick the Decision Tree model to analyze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be198378a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be198378a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be198378a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be198378a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that even though there are rules that predicts general health rating target 2.0 with accuracy is 83.3 percentage but the sample size is only 6 - so the results are not significant enough. On the contrary, the accuracy is only about 50% for large records.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US" b="1" dirty="0">
                <a:latin typeface="Roboto"/>
                <a:ea typeface="Roboto"/>
                <a:cs typeface="Roboto"/>
                <a:sym typeface="Roboto"/>
              </a:rPr>
              <a:t>General Health Rating: 2.0 - “Very Good” (12,622 records with 50.1% of accuracy):</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Not being told have diabetes</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Never have heart attack</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Do exercise in the last 30 days</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Have around 1 days of poor physical or mental health</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Don’t have kidney disease</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Sleep more than 6.5 hours</a:t>
            </a:r>
          </a:p>
          <a:p>
            <a:pPr marL="0" lvl="0" indent="0" algn="l" rtl="0">
              <a:spcBef>
                <a:spcPts val="0"/>
              </a:spcBef>
              <a:spcAft>
                <a:spcPts val="0"/>
              </a:spcAft>
              <a:buNone/>
            </a:pPr>
            <a:r>
              <a:rPr lang="en-US" b="1" dirty="0">
                <a:latin typeface="Roboto"/>
                <a:ea typeface="Roboto"/>
                <a:cs typeface="Roboto"/>
                <a:sym typeface="Roboto"/>
              </a:rPr>
              <a:t>General Health Rating: 3.0 - “Good” (2,236 records with 69.4% of accuracy):</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Have diabetes</a:t>
            </a:r>
          </a:p>
          <a:p>
            <a:pPr marL="0" lvl="0" indent="0" algn="l" rtl="0">
              <a:spcBef>
                <a:spcPts val="0"/>
              </a:spcBef>
              <a:spcAft>
                <a:spcPts val="0"/>
              </a:spcAft>
              <a:buNone/>
            </a:pPr>
            <a:r>
              <a:rPr lang="en-US" b="1" dirty="0">
                <a:latin typeface="Roboto"/>
                <a:ea typeface="Roboto"/>
                <a:cs typeface="Roboto"/>
                <a:sym typeface="Roboto"/>
              </a:rPr>
              <a:t>General Health Rating: 3.0 - “Good” (4,286 records with 55% of accuracy):</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Not being told have diabetes</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Don’t have heart attack</a:t>
            </a:r>
          </a:p>
          <a:p>
            <a:pPr marL="457200" lvl="0" indent="-317500" algn="l" rtl="0">
              <a:spcBef>
                <a:spcPts val="0"/>
              </a:spcBef>
              <a:spcAft>
                <a:spcPts val="0"/>
              </a:spcAft>
              <a:buSzPts val="1400"/>
              <a:buFont typeface="Roboto"/>
              <a:buChar char="-"/>
            </a:pPr>
            <a:r>
              <a:rPr lang="en-US" dirty="0">
                <a:latin typeface="Roboto"/>
                <a:ea typeface="Roboto"/>
                <a:cs typeface="Roboto"/>
                <a:sym typeface="Roboto"/>
              </a:rPr>
              <a:t>Don’t exercise in the last 30 months</a:t>
            </a:r>
          </a:p>
          <a:p>
            <a:pPr marL="0" lvl="0" indent="0" algn="l" rtl="0">
              <a:spcBef>
                <a:spcPts val="0"/>
              </a:spcBef>
              <a:spcAft>
                <a:spcPts val="0"/>
              </a:spcAft>
              <a:buNone/>
            </a:pPr>
            <a:endParaRPr lang="en" dirty="0"/>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be9127ed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be9127ed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People still considered they have a good rating even though they can have up to 30 days of poor physical and poor mental health.</a:t>
            </a:r>
            <a:endParaRPr/>
          </a:p>
          <a:p>
            <a:pPr marL="0" lvl="0" indent="0" algn="l" rtl="0">
              <a:spcBef>
                <a:spcPts val="0"/>
              </a:spcBef>
              <a:spcAft>
                <a:spcPts val="0"/>
              </a:spcAft>
              <a:buNone/>
            </a:pPr>
            <a:endParaRPr/>
          </a:p>
          <a:p>
            <a:pPr marL="0" lvl="0" indent="0" algn="l" rtl="0">
              <a:spcBef>
                <a:spcPts val="0"/>
              </a:spcBef>
              <a:spcAft>
                <a:spcPts val="0"/>
              </a:spcAft>
              <a:buNone/>
            </a:pPr>
            <a:r>
              <a:rPr lang="en"/>
              <a:t>People considered their health very good if they exercised in the last 30 days</a:t>
            </a:r>
            <a:endParaRPr/>
          </a:p>
          <a:p>
            <a:pPr marL="0" lvl="0" indent="0" algn="l" rtl="0">
              <a:spcBef>
                <a:spcPts val="0"/>
              </a:spcBef>
              <a:spcAft>
                <a:spcPts val="0"/>
              </a:spcAft>
              <a:buNone/>
            </a:pPr>
            <a:endParaRPr/>
          </a:p>
          <a:p>
            <a:pPr marL="0" lvl="0" indent="0" algn="l" rtl="0">
              <a:spcBef>
                <a:spcPts val="0"/>
              </a:spcBef>
              <a:spcAft>
                <a:spcPts val="0"/>
              </a:spcAft>
              <a:buNone/>
            </a:pPr>
            <a:r>
              <a:rPr lang="en"/>
              <a:t>These graph are distribution and histogram model based on our predictor indicators - However the accuracy is not very high in classification.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1200"/>
              </a:spcBef>
              <a:buFont typeface="Wingdings" panose="05000000000000000000" pitchFamily="2" charset="2"/>
              <a:buChar char="Ø"/>
            </a:pPr>
            <a:r>
              <a:rPr lang="en-US" sz="1100" dirty="0">
                <a:solidFill>
                  <a:schemeClr val="accent1">
                    <a:lumMod val="75000"/>
                  </a:schemeClr>
                </a:solidFill>
                <a:latin typeface="Roboto" panose="020B0604020202020204" charset="0"/>
                <a:ea typeface="Roboto" panose="020B0604020202020204" charset="0"/>
              </a:rPr>
              <a:t>Decision Tree can predict factors what make people rate their health as “very good” with an accuracy rate of roughly 72%.</a:t>
            </a:r>
          </a:p>
          <a:p>
            <a:pPr>
              <a:spcBef>
                <a:spcPts val="1200"/>
              </a:spcBef>
              <a:buFont typeface="Wingdings" panose="05000000000000000000" pitchFamily="2" charset="2"/>
              <a:buChar char="Ø"/>
            </a:pPr>
            <a:r>
              <a:rPr lang="en-US" sz="1100" dirty="0">
                <a:solidFill>
                  <a:schemeClr val="accent1">
                    <a:lumMod val="75000"/>
                  </a:schemeClr>
                </a:solidFill>
                <a:latin typeface="Roboto" panose="020B0604020202020204" charset="0"/>
                <a:ea typeface="Roboto" panose="020B0604020202020204" charset="0"/>
              </a:rPr>
              <a:t>Due to the unequally distributed sample size for each type of targets: </a:t>
            </a:r>
          </a:p>
          <a:p>
            <a:pPr marL="342900" indent="-242888">
              <a:spcBef>
                <a:spcPts val="1200"/>
              </a:spcBef>
              <a:buClr>
                <a:schemeClr val="dk1"/>
              </a:buClr>
              <a:buSzPts val="1500"/>
              <a:buFont typeface="Wingdings" panose="05000000000000000000" pitchFamily="2" charset="2"/>
              <a:buChar char="§"/>
            </a:pPr>
            <a:r>
              <a:rPr lang="en-US" sz="1100" dirty="0">
                <a:solidFill>
                  <a:schemeClr val="accent1">
                    <a:lumMod val="75000"/>
                  </a:schemeClr>
                </a:solidFill>
                <a:latin typeface="Roboto" panose="020B0604020202020204" charset="0"/>
                <a:ea typeface="Roboto" panose="020B0604020202020204" charset="0"/>
              </a:rPr>
              <a:t>The model cannot predict what make people rate their health as “excellent” </a:t>
            </a:r>
          </a:p>
          <a:p>
            <a:pPr marL="342900" indent="-242888">
              <a:spcBef>
                <a:spcPts val="0"/>
              </a:spcBef>
              <a:buClr>
                <a:schemeClr val="dk1"/>
              </a:buClr>
              <a:buSzPts val="1500"/>
              <a:buFont typeface="Wingdings" panose="05000000000000000000" pitchFamily="2" charset="2"/>
              <a:buChar char="§"/>
            </a:pPr>
            <a:r>
              <a:rPr lang="en-US" sz="1100" dirty="0">
                <a:solidFill>
                  <a:schemeClr val="accent1">
                    <a:lumMod val="75000"/>
                  </a:schemeClr>
                </a:solidFill>
                <a:latin typeface="Roboto" panose="020B0604020202020204" charset="0"/>
                <a:ea typeface="Roboto" panose="020B0604020202020204" charset="0"/>
              </a:rPr>
              <a:t> The model perform poorly on predicting factors that make people rate their health as “good” </a:t>
            </a:r>
          </a:p>
          <a:p>
            <a:pPr>
              <a:spcBef>
                <a:spcPts val="1200"/>
              </a:spcBef>
              <a:buFont typeface="Wingdings" panose="05000000000000000000" pitchFamily="2" charset="2"/>
              <a:buChar char="Ø"/>
            </a:pPr>
            <a:r>
              <a:rPr lang="en-US" sz="1100" dirty="0">
                <a:solidFill>
                  <a:schemeClr val="accent1">
                    <a:lumMod val="75000"/>
                  </a:schemeClr>
                </a:solidFill>
                <a:latin typeface="Roboto" panose="020B0604020202020204" charset="0"/>
                <a:ea typeface="Roboto" panose="020B0604020202020204" charset="0"/>
              </a:rPr>
              <a:t>From managerial perspective, the decision tree can be used if only more data will be collected for other type of targets. At this point, we cannot predict correctly what affects people’s opinions about their health.</a:t>
            </a:r>
          </a:p>
          <a:p>
            <a:endParaRPr lang="en-US" dirty="0"/>
          </a:p>
        </p:txBody>
      </p:sp>
    </p:spTree>
    <p:extLst>
      <p:ext uri="{BB962C8B-B14F-4D97-AF65-F5344CB8AC3E}">
        <p14:creationId xmlns:p14="http://schemas.microsoft.com/office/powerpoint/2010/main" val="1485507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be9127eda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be9127eda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be198378a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be198378a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be198378a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be198378a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be198378a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be198378a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bf1433f14_4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6bf1433f14_4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5717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be9127eda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be9127eda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be198378a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be198378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BACCEF3-5DE7-4EB3-BB84-F7C870FE82BE}" type="slidenum">
              <a:rPr lang="en-US" smtClean="0"/>
              <a:t>10</a:t>
            </a:fld>
            <a:endParaRPr lang="en-US"/>
          </a:p>
        </p:txBody>
      </p:sp>
    </p:spTree>
    <p:extLst>
      <p:ext uri="{BB962C8B-B14F-4D97-AF65-F5344CB8AC3E}">
        <p14:creationId xmlns:p14="http://schemas.microsoft.com/office/powerpoint/2010/main" val="135547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buFont typeface="Wingdings" panose="05000000000000000000" pitchFamily="2" charset="2"/>
              <a:buChar char="Ø"/>
            </a:pPr>
            <a:r>
              <a:rPr lang="en-US" dirty="0"/>
              <a:t>Data used for this project came from the CDC's annual BRFSS survey. The data was collected in 53 states and US territories through landline and cell phone questionnaire. </a:t>
            </a:r>
          </a:p>
          <a:p>
            <a:pPr fontAlgn="base">
              <a:buFont typeface="Wingdings" panose="05000000000000000000" pitchFamily="2" charset="2"/>
              <a:buChar char="Ø"/>
            </a:pPr>
            <a:r>
              <a:rPr lang="en-US" dirty="0"/>
              <a:t> 2018 survey and 2013 survey were used to show the difference in a five-year gap regarding health consciousness. The BRFSS survey went back to 1980s but there were not as many attributes as the one in 2018. The 1980s survey was only conducted in 29 states, so 2013 is a better comparison to 2018.</a:t>
            </a:r>
          </a:p>
          <a:p>
            <a:pPr fontAlgn="base">
              <a:buFont typeface="Wingdings" panose="05000000000000000000" pitchFamily="2" charset="2"/>
              <a:buChar char="Ø"/>
            </a:pPr>
            <a:r>
              <a:rPr lang="en-US" dirty="0"/>
              <a:t> BRFSS collects state-specific data on:  health risk behaviors, chronic diseases and conditions, access to health care, and use of preventive health services related to the leading causes of death and disability in the United States</a:t>
            </a:r>
          </a:p>
          <a:p>
            <a:pPr fontAlgn="base">
              <a:buFont typeface="Wingdings" panose="05000000000000000000" pitchFamily="2" charset="2"/>
              <a:buChar char="Ø"/>
            </a:pPr>
            <a:r>
              <a:rPr lang="en-US" dirty="0"/>
              <a:t> There are 330 attributes in the database, but we will not be using all of them to run our analysis. The attributes used will focus on demographic and health condition awareness of the surveyed people.</a:t>
            </a:r>
          </a:p>
          <a:p>
            <a:endParaRPr lang="en-US" dirty="0"/>
          </a:p>
        </p:txBody>
      </p:sp>
      <p:sp>
        <p:nvSpPr>
          <p:cNvPr id="4" name="Slide Number Placeholder 3"/>
          <p:cNvSpPr>
            <a:spLocks noGrp="1"/>
          </p:cNvSpPr>
          <p:nvPr>
            <p:ph type="sldNum" sz="quarter" idx="5"/>
          </p:nvPr>
        </p:nvSpPr>
        <p:spPr/>
        <p:txBody>
          <a:bodyPr/>
          <a:lstStyle/>
          <a:p>
            <a:fld id="{0BACCEF3-5DE7-4EB3-BB84-F7C870FE82BE}" type="slidenum">
              <a:rPr lang="en-US" smtClean="0"/>
              <a:t>11</a:t>
            </a:fld>
            <a:endParaRPr lang="en-US"/>
          </a:p>
        </p:txBody>
      </p:sp>
    </p:spTree>
    <p:extLst>
      <p:ext uri="{BB962C8B-B14F-4D97-AF65-F5344CB8AC3E}">
        <p14:creationId xmlns:p14="http://schemas.microsoft.com/office/powerpoint/2010/main" val="3987044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defTabSz="666750">
              <a:spcBef>
                <a:spcPct val="0"/>
              </a:spcBef>
              <a:spcAft>
                <a:spcPct val="35000"/>
              </a:spcAft>
              <a:buNone/>
            </a:pPr>
            <a:r>
              <a:rPr lang="en-US" b="1" kern="1200" dirty="0">
                <a:latin typeface="Roboto" panose="020B0604020202020204" charset="0"/>
                <a:ea typeface="Roboto" panose="020B0604020202020204" charset="0"/>
              </a:rPr>
              <a:t>Continuous Data</a:t>
            </a:r>
          </a:p>
          <a:p>
            <a:pPr marL="0" lvl="0" defTabSz="666750">
              <a:spcBef>
                <a:spcPct val="0"/>
              </a:spcBef>
              <a:spcAft>
                <a:spcPct val="35000"/>
              </a:spcAft>
              <a:buNone/>
            </a:pPr>
            <a:r>
              <a:rPr lang="en" sz="800" b="1" i="0" u="none" strike="noStrike" kern="1200" cap="none" dirty="0">
                <a:solidFill>
                  <a:srgbClr val="000000"/>
                </a:solidFill>
                <a:latin typeface="Roboto" panose="020B0604020202020204" charset="0"/>
                <a:ea typeface="Roboto" panose="020B0604020202020204" charset="0"/>
                <a:cs typeface="Arial"/>
                <a:sym typeface="Arial"/>
              </a:rPr>
              <a:t>CO Mean, How many days of poor health (0-30 days/month), Average alcoholic drink per month (0-76 drinks/month), How much time sleep per night?(1-24 hours)</a:t>
            </a:r>
          </a:p>
          <a:p>
            <a:pPr marL="0" lvl="0" defTabSz="666750">
              <a:spcBef>
                <a:spcPct val="0"/>
              </a:spcBef>
              <a:spcAft>
                <a:spcPct val="35000"/>
              </a:spcAft>
              <a:buNone/>
            </a:pPr>
            <a:r>
              <a:rPr lang="en-US" sz="800" b="1" i="0" u="none" strike="noStrike" kern="1200" cap="none" dirty="0">
                <a:solidFill>
                  <a:srgbClr val="000000"/>
                </a:solidFill>
                <a:latin typeface="Roboto" panose="020B0604020202020204" charset="0"/>
                <a:ea typeface="Roboto" panose="020B0604020202020204" charset="0"/>
                <a:cs typeface="Arial"/>
                <a:sym typeface="Arial"/>
              </a:rPr>
              <a:t>Flag Data</a:t>
            </a:r>
          </a:p>
          <a:p>
            <a:pPr marL="0" lvl="0" defTabSz="666750">
              <a:spcBef>
                <a:spcPct val="0"/>
              </a:spcBef>
              <a:spcAft>
                <a:spcPct val="35000"/>
              </a:spcAft>
              <a:buNone/>
            </a:pPr>
            <a:r>
              <a:rPr lang="en-US" sz="800" b="1" i="0" u="none" strike="noStrike" kern="1200" cap="none" dirty="0">
                <a:solidFill>
                  <a:srgbClr val="000000"/>
                </a:solidFill>
                <a:latin typeface="Roboto" panose="020B0604020202020204" charset="0"/>
                <a:ea typeface="Roboto" panose="020B0604020202020204" charset="0"/>
                <a:cs typeface="Arial"/>
                <a:sym typeface="Arial"/>
              </a:rPr>
              <a:t> Exercised in the last 30 days (Yes/No), Have Kidney Disease (Yes/No), Ever Diagnosed with Heart Attack (Yes/No) Nominal Data</a:t>
            </a:r>
          </a:p>
          <a:p>
            <a:pPr marL="0" lvl="0" defTabSz="666750">
              <a:spcBef>
                <a:spcPct val="0"/>
              </a:spcBef>
              <a:spcAft>
                <a:spcPct val="35000"/>
              </a:spcAft>
              <a:buNone/>
            </a:pPr>
            <a:r>
              <a:rPr lang="en-US" sz="800" b="1" i="0" u="none" strike="noStrike" kern="1200" cap="none" dirty="0">
                <a:solidFill>
                  <a:srgbClr val="000000"/>
                </a:solidFill>
                <a:latin typeface="Roboto" panose="020B0604020202020204" charset="0"/>
                <a:ea typeface="Roboto" panose="020B0604020202020204" charset="0"/>
                <a:cs typeface="Arial"/>
                <a:sym typeface="Arial"/>
              </a:rPr>
              <a:t> Nominal Data: Ever told you have diabetes?</a:t>
            </a:r>
          </a:p>
          <a:p>
            <a:pPr marL="0" lvl="0" defTabSz="666750">
              <a:spcBef>
                <a:spcPct val="0"/>
              </a:spcBef>
              <a:spcAft>
                <a:spcPct val="35000"/>
              </a:spcAft>
              <a:buNone/>
            </a:pPr>
            <a:endParaRPr lang="en-US" sz="800" b="1" i="0" u="none" strike="noStrike" kern="1200" cap="none" dirty="0">
              <a:solidFill>
                <a:srgbClr val="000000"/>
              </a:solidFill>
              <a:latin typeface="Roboto" panose="020B0604020202020204" charset="0"/>
              <a:ea typeface="Roboto" panose="020B0604020202020204" charset="0"/>
              <a:cs typeface="Arial"/>
              <a:sym typeface="Arial"/>
            </a:endParaRPr>
          </a:p>
          <a:p>
            <a:pPr marL="0" lvl="0" defTabSz="666750">
              <a:spcBef>
                <a:spcPct val="0"/>
              </a:spcBef>
              <a:spcAft>
                <a:spcPct val="35000"/>
              </a:spcAft>
              <a:buNone/>
            </a:pPr>
            <a:r>
              <a:rPr lang="en-US" sz="800" b="1" i="0" u="none" strike="noStrike" kern="1200" cap="none" dirty="0">
                <a:solidFill>
                  <a:srgbClr val="000000"/>
                </a:solidFill>
                <a:latin typeface="Roboto" panose="020B0604020202020204" charset="0"/>
                <a:ea typeface="Roboto" panose="020B0604020202020204" charset="0"/>
                <a:cs typeface="Arial"/>
                <a:sym typeface="Arial"/>
              </a:rPr>
              <a:t>Target Variable</a:t>
            </a:r>
          </a:p>
          <a:p>
            <a:pPr marL="0" lvl="0" defTabSz="666750">
              <a:spcBef>
                <a:spcPct val="0"/>
              </a:spcBef>
              <a:spcAft>
                <a:spcPct val="35000"/>
              </a:spcAft>
              <a:buNone/>
            </a:pPr>
            <a:r>
              <a:rPr lang="en-US" sz="800" b="1" i="0" u="none" strike="noStrike" kern="1200" cap="none" dirty="0">
                <a:solidFill>
                  <a:srgbClr val="000000"/>
                </a:solidFill>
                <a:latin typeface="Roboto" panose="020B0604020202020204" charset="0"/>
                <a:ea typeface="Roboto" panose="020B0604020202020204" charset="0"/>
                <a:cs typeface="Arial"/>
                <a:sym typeface="Arial"/>
              </a:rPr>
              <a:t>“General Health Rating”</a:t>
            </a:r>
          </a:p>
          <a:p>
            <a:pPr marL="0" lvl="0" defTabSz="666750">
              <a:spcBef>
                <a:spcPct val="0"/>
              </a:spcBef>
              <a:spcAft>
                <a:spcPct val="35000"/>
              </a:spcAft>
              <a:buNone/>
            </a:pPr>
            <a:r>
              <a:rPr lang="en-US" sz="800" b="1" i="0" u="none" strike="noStrike" kern="1200" cap="none" dirty="0">
                <a:solidFill>
                  <a:srgbClr val="000000"/>
                </a:solidFill>
                <a:latin typeface="Roboto" panose="020B0604020202020204" charset="0"/>
                <a:ea typeface="Roboto" panose="020B0604020202020204" charset="0"/>
                <a:cs typeface="Arial"/>
                <a:sym typeface="Arial"/>
              </a:rPr>
              <a:t>1. Excellent</a:t>
            </a:r>
          </a:p>
          <a:p>
            <a:pPr marL="0" lvl="0" defTabSz="666750">
              <a:spcBef>
                <a:spcPct val="0"/>
              </a:spcBef>
              <a:spcAft>
                <a:spcPct val="35000"/>
              </a:spcAft>
              <a:buNone/>
            </a:pPr>
            <a:r>
              <a:rPr lang="en-US" sz="800" b="1" i="0" u="none" strike="noStrike" kern="1200" cap="none" dirty="0">
                <a:solidFill>
                  <a:srgbClr val="000000"/>
                </a:solidFill>
                <a:latin typeface="Roboto" panose="020B0604020202020204" charset="0"/>
                <a:ea typeface="Roboto" panose="020B0604020202020204" charset="0"/>
                <a:cs typeface="Arial"/>
                <a:sym typeface="Arial"/>
              </a:rPr>
              <a:t>2. Very Good</a:t>
            </a:r>
          </a:p>
          <a:p>
            <a:pPr marL="0" lvl="0" defTabSz="666750">
              <a:spcBef>
                <a:spcPct val="0"/>
              </a:spcBef>
              <a:spcAft>
                <a:spcPct val="35000"/>
              </a:spcAft>
              <a:buNone/>
            </a:pPr>
            <a:r>
              <a:rPr lang="en-US" sz="800" b="1" i="0" u="none" strike="noStrike" kern="1200" cap="none" dirty="0">
                <a:solidFill>
                  <a:srgbClr val="000000"/>
                </a:solidFill>
                <a:latin typeface="Roboto" panose="020B0604020202020204" charset="0"/>
                <a:ea typeface="Roboto" panose="020B0604020202020204" charset="0"/>
                <a:cs typeface="Arial"/>
                <a:sym typeface="Arial"/>
              </a:rPr>
              <a:t>3. Good</a:t>
            </a:r>
            <a:endParaRPr lang="en-US" sz="800" dirty="0"/>
          </a:p>
          <a:p>
            <a:pPr marL="0" lvl="0" defTabSz="666750">
              <a:spcBef>
                <a:spcPct val="0"/>
              </a:spcBef>
              <a:spcAft>
                <a:spcPct val="35000"/>
              </a:spcAft>
              <a:buNone/>
            </a:pPr>
            <a:endParaRPr lang="en-US" sz="800" b="1" i="0" u="none" strike="noStrike" kern="1200" cap="none" dirty="0">
              <a:solidFill>
                <a:srgbClr val="000000"/>
              </a:solidFill>
              <a:latin typeface="Roboto" panose="020B0604020202020204" charset="0"/>
              <a:ea typeface="Roboto" panose="020B0604020202020204" charset="0"/>
              <a:cs typeface="Arial"/>
              <a:sym typeface="Arial"/>
            </a:endParaRPr>
          </a:p>
          <a:p>
            <a:pPr marL="0" lvl="0" defTabSz="666750">
              <a:spcBef>
                <a:spcPct val="0"/>
              </a:spcBef>
              <a:spcAft>
                <a:spcPct val="35000"/>
              </a:spcAft>
              <a:buNone/>
            </a:pPr>
            <a:endParaRPr lang="en-US" sz="800" b="1" i="0" u="none" strike="noStrike" kern="1200" cap="none" dirty="0">
              <a:solidFill>
                <a:srgbClr val="000000"/>
              </a:solidFill>
              <a:latin typeface="Roboto" panose="020B0604020202020204" charset="0"/>
              <a:ea typeface="Roboto" panose="020B0604020202020204" charset="0"/>
              <a:cs typeface="Arial"/>
              <a:sym typeface="Arial"/>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ACCEF3-5DE7-4EB3-BB84-F7C870FE82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440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6be198378a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6be198378a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474254-485C-4145-B785-5932E903775D}"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2828183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74254-485C-4145-B785-5932E903775D}"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3527142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74254-485C-4145-B785-5932E903775D}"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3222111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
        <p:cNvGrpSpPr/>
        <p:nvPr/>
      </p:nvGrpSpPr>
      <p:grpSpPr>
        <a:xfrm>
          <a:off x="0" y="0"/>
          <a:ext cx="0" cy="0"/>
          <a:chOff x="0" y="0"/>
          <a:chExt cx="0" cy="0"/>
        </a:xfrm>
      </p:grpSpPr>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79904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bg>
      <p:bgPr>
        <a:solidFill>
          <a:schemeClr val="dk1"/>
        </a:solidFill>
        <a:effectLst/>
      </p:bgPr>
    </p:bg>
    <p:spTree>
      <p:nvGrpSpPr>
        <p:cNvPr id="1" name="Shape 19"/>
        <p:cNvGrpSpPr/>
        <p:nvPr/>
      </p:nvGrpSpPr>
      <p:grpSpPr>
        <a:xfrm>
          <a:off x="0" y="0"/>
          <a:ext cx="0" cy="0"/>
          <a:chOff x="0" y="0"/>
          <a:chExt cx="0" cy="0"/>
        </a:xfrm>
      </p:grpSpPr>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15934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 name="Google Shape;89;p14"/>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90" name="Google Shape;90;p14"/>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1600"/>
              </a:spcBef>
              <a:spcAft>
                <a:spcPts val="0"/>
              </a:spcAft>
              <a:buClr>
                <a:schemeClr val="dk1"/>
              </a:buClr>
              <a:buSzPts val="1100"/>
              <a:buNone/>
              <a:defRPr sz="1100"/>
            </a:lvl2pPr>
            <a:lvl3pPr marL="1371600" lvl="2" indent="-228600" algn="l" rtl="0">
              <a:lnSpc>
                <a:spcPct val="90000"/>
              </a:lnSpc>
              <a:spcBef>
                <a:spcPts val="1600"/>
              </a:spcBef>
              <a:spcAft>
                <a:spcPts val="0"/>
              </a:spcAft>
              <a:buClr>
                <a:schemeClr val="dk1"/>
              </a:buClr>
              <a:buSzPts val="900"/>
              <a:buNone/>
              <a:defRPr sz="900"/>
            </a:lvl3pPr>
            <a:lvl4pPr marL="1828800" lvl="3" indent="-228600" algn="l" rtl="0">
              <a:lnSpc>
                <a:spcPct val="90000"/>
              </a:lnSpc>
              <a:spcBef>
                <a:spcPts val="1600"/>
              </a:spcBef>
              <a:spcAft>
                <a:spcPts val="0"/>
              </a:spcAft>
              <a:buClr>
                <a:schemeClr val="dk1"/>
              </a:buClr>
              <a:buSzPts val="800"/>
              <a:buNone/>
              <a:defRPr sz="800"/>
            </a:lvl4pPr>
            <a:lvl5pPr marL="2286000" lvl="4" indent="-228600" algn="l" rtl="0">
              <a:lnSpc>
                <a:spcPct val="90000"/>
              </a:lnSpc>
              <a:spcBef>
                <a:spcPts val="1600"/>
              </a:spcBef>
              <a:spcAft>
                <a:spcPts val="0"/>
              </a:spcAft>
              <a:buClr>
                <a:schemeClr val="dk1"/>
              </a:buClr>
              <a:buSzPts val="800"/>
              <a:buNone/>
              <a:defRPr sz="800"/>
            </a:lvl5pPr>
            <a:lvl6pPr marL="2743200" lvl="5" indent="-228600" algn="l" rtl="0">
              <a:lnSpc>
                <a:spcPct val="90000"/>
              </a:lnSpc>
              <a:spcBef>
                <a:spcPts val="1600"/>
              </a:spcBef>
              <a:spcAft>
                <a:spcPts val="0"/>
              </a:spcAft>
              <a:buClr>
                <a:schemeClr val="dk1"/>
              </a:buClr>
              <a:buSzPts val="800"/>
              <a:buNone/>
              <a:defRPr sz="800"/>
            </a:lvl6pPr>
            <a:lvl7pPr marL="3200400" lvl="6" indent="-228600" algn="l" rtl="0">
              <a:lnSpc>
                <a:spcPct val="90000"/>
              </a:lnSpc>
              <a:spcBef>
                <a:spcPts val="1600"/>
              </a:spcBef>
              <a:spcAft>
                <a:spcPts val="0"/>
              </a:spcAft>
              <a:buClr>
                <a:schemeClr val="dk1"/>
              </a:buClr>
              <a:buSzPts val="800"/>
              <a:buNone/>
              <a:defRPr sz="800"/>
            </a:lvl7pPr>
            <a:lvl8pPr marL="3657600" lvl="7" indent="-228600" algn="l" rtl="0">
              <a:lnSpc>
                <a:spcPct val="90000"/>
              </a:lnSpc>
              <a:spcBef>
                <a:spcPts val="1600"/>
              </a:spcBef>
              <a:spcAft>
                <a:spcPts val="0"/>
              </a:spcAft>
              <a:buClr>
                <a:schemeClr val="dk1"/>
              </a:buClr>
              <a:buSzPts val="800"/>
              <a:buNone/>
              <a:defRPr sz="800"/>
            </a:lvl8pPr>
            <a:lvl9pPr marL="4114800" lvl="8" indent="-228600" algn="l" rtl="0">
              <a:lnSpc>
                <a:spcPct val="90000"/>
              </a:lnSpc>
              <a:spcBef>
                <a:spcPts val="1600"/>
              </a:spcBef>
              <a:spcAft>
                <a:spcPts val="1600"/>
              </a:spcAft>
              <a:buClr>
                <a:schemeClr val="dk1"/>
              </a:buClr>
              <a:buSzPts val="800"/>
              <a:buNone/>
              <a:defRPr sz="800"/>
            </a:lvl9pPr>
          </a:lstStyle>
          <a:p>
            <a:endParaRPr/>
          </a:p>
        </p:txBody>
      </p:sp>
      <p:sp>
        <p:nvSpPr>
          <p:cNvPr id="91" name="Google Shape;91;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2" name="Google Shape;92;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4468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26436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3495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474254-485C-4145-B785-5932E903775D}"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2723501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474254-485C-4145-B785-5932E903775D}" type="datetimeFigureOut">
              <a:rPr lang="en-US" smtClean="0"/>
              <a:t>12/3/19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1278591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474254-485C-4145-B785-5932E903775D}"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3168390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474254-485C-4145-B785-5932E903775D}" type="datetimeFigureOut">
              <a:rPr lang="en-US" smtClean="0"/>
              <a:t>12/3/19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4294430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474254-485C-4145-B785-5932E903775D}" type="datetimeFigureOut">
              <a:rPr lang="en-US" smtClean="0"/>
              <a:t>12/3/19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1986113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474254-485C-4145-B785-5932E903775D}" type="datetimeFigureOut">
              <a:rPr lang="en-US" smtClean="0"/>
              <a:t>12/3/19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2070478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9474254-485C-4145-B785-5932E903775D}"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363492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9474254-485C-4145-B785-5932E903775D}" type="datetimeFigureOut">
              <a:rPr lang="en-US" smtClean="0"/>
              <a:t>12/3/19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4EA62E-0443-4785-8962-3DD61ACF661D}" type="slidenum">
              <a:rPr lang="en-US" smtClean="0"/>
              <a:t>‹#›</a:t>
            </a:fld>
            <a:endParaRPr lang="en-US"/>
          </a:p>
        </p:txBody>
      </p:sp>
    </p:spTree>
    <p:extLst>
      <p:ext uri="{BB962C8B-B14F-4D97-AF65-F5344CB8AC3E}">
        <p14:creationId xmlns:p14="http://schemas.microsoft.com/office/powerpoint/2010/main" val="1484210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9474254-485C-4145-B785-5932E903775D}" type="datetimeFigureOut">
              <a:rPr lang="en-US" smtClean="0"/>
              <a:t>12/3/19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C4EA62E-0443-4785-8962-3DD61ACF661D}" type="slidenum">
              <a:rPr lang="en-US" smtClean="0"/>
              <a:t>‹#›</a:t>
            </a:fld>
            <a:endParaRPr lang="en-US"/>
          </a:p>
        </p:txBody>
      </p:sp>
    </p:spTree>
    <p:extLst>
      <p:ext uri="{BB962C8B-B14F-4D97-AF65-F5344CB8AC3E}">
        <p14:creationId xmlns:p14="http://schemas.microsoft.com/office/powerpoint/2010/main" val="107791331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www.cdc.gov/brfss/annual_data/annual_2018.html"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sogun3/uspollution" TargetMode="External"/><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hyperlink" Target="https://www.cdc.gov/brfss/annual_data/2018/pdf/codebook18_llcp-v2-508.pdf"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ctr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lvl="0" indent="0" algn="r" defTabSz="914400">
              <a:spcAft>
                <a:spcPts val="0"/>
              </a:spcAft>
            </a:pPr>
            <a:r>
              <a:rPr lang="en-US" sz="4400" kern="1200" dirty="0">
                <a:solidFill>
                  <a:schemeClr val="accent5">
                    <a:lumMod val="50000"/>
                  </a:schemeClr>
                </a:solidFill>
                <a:latin typeface="+mj-lt"/>
                <a:ea typeface="+mj-ea"/>
                <a:cs typeface="+mj-cs"/>
              </a:rPr>
              <a:t>General Health Rating Analysis</a:t>
            </a:r>
          </a:p>
        </p:txBody>
      </p:sp>
      <p:sp>
        <p:nvSpPr>
          <p:cNvPr id="99" name="Google Shape;99;p15"/>
          <p:cNvSpPr txBox="1">
            <a:spLocks noGrp="1"/>
          </p:cNvSpPr>
          <p:nvPr>
            <p:ph type="subTitle" idx="1"/>
          </p:nvPr>
        </p:nvSpPr>
        <p:spPr>
          <a:xfrm>
            <a:off x="3732023" y="1445815"/>
            <a:ext cx="4783327" cy="3697685"/>
          </a:xfrm>
          <a:prstGeom prst="rect">
            <a:avLst/>
          </a:prstGeom>
        </p:spPr>
        <p:txBody>
          <a:bodyPr spcFirstLastPara="1" vert="horz" lIns="91440" tIns="45720" rIns="91440" bIns="45720" rtlCol="0" anchor="ctr" anchorCtr="0">
            <a:normAutofit/>
          </a:bodyPr>
          <a:lstStyle/>
          <a:p>
            <a:pPr lvl="0" algn="l" defTabSz="914400">
              <a:spcBef>
                <a:spcPts val="0"/>
              </a:spcBef>
              <a:spcAft>
                <a:spcPts val="0"/>
              </a:spcAft>
            </a:pPr>
            <a:r>
              <a:rPr lang="en-US" sz="2000" dirty="0"/>
              <a:t>Team A</a:t>
            </a:r>
          </a:p>
          <a:p>
            <a:pPr marL="285750" lvl="0" indent="-228600" algn="l" defTabSz="914400">
              <a:spcBef>
                <a:spcPts val="0"/>
              </a:spcBef>
              <a:spcAft>
                <a:spcPts val="0"/>
              </a:spcAft>
              <a:buFont typeface="Arial" panose="020B0604020202020204" pitchFamily="34" charset="0"/>
              <a:buChar char="•"/>
            </a:pPr>
            <a:r>
              <a:rPr lang="en-US" sz="2000" dirty="0"/>
              <a:t>Bao Ngoc </a:t>
            </a:r>
            <a:r>
              <a:rPr lang="en-US" sz="2000" dirty="0" err="1"/>
              <a:t>Dinh</a:t>
            </a:r>
            <a:r>
              <a:rPr lang="en-US" sz="2000" dirty="0"/>
              <a:t> (Jane)</a:t>
            </a:r>
          </a:p>
          <a:p>
            <a:pPr marL="285750" lvl="0" indent="-228600" algn="l" defTabSz="914400">
              <a:spcBef>
                <a:spcPts val="0"/>
              </a:spcBef>
              <a:spcAft>
                <a:spcPts val="0"/>
              </a:spcAft>
              <a:buFont typeface="Arial" panose="020B0604020202020204" pitchFamily="34" charset="0"/>
              <a:buChar char="•"/>
            </a:pPr>
            <a:r>
              <a:rPr lang="en-US" sz="2000" dirty="0"/>
              <a:t>Tram Ngoc Le (Jennie)</a:t>
            </a:r>
          </a:p>
          <a:p>
            <a:pPr marL="285750" lvl="0" indent="-228600" algn="l" defTabSz="914400">
              <a:spcBef>
                <a:spcPts val="0"/>
              </a:spcBef>
              <a:spcAft>
                <a:spcPts val="0"/>
              </a:spcAft>
              <a:buFont typeface="Arial" panose="020B0604020202020204" pitchFamily="34" charset="0"/>
              <a:buChar char="•"/>
            </a:pPr>
            <a:r>
              <a:rPr lang="en-US" sz="2000" dirty="0"/>
              <a:t>Yanqi Shi (Chris)</a:t>
            </a:r>
          </a:p>
          <a:p>
            <a:pPr marL="285750" lvl="0" indent="-228600" algn="l" defTabSz="914400">
              <a:spcBef>
                <a:spcPts val="0"/>
              </a:spcBef>
              <a:spcAft>
                <a:spcPts val="0"/>
              </a:spcAft>
              <a:buFont typeface="Arial" panose="020B0604020202020204" pitchFamily="34" charset="0"/>
              <a:buChar char="•"/>
            </a:pPr>
            <a:r>
              <a:rPr lang="en-US" sz="2000" dirty="0"/>
              <a:t>Nicholas </a:t>
            </a:r>
            <a:r>
              <a:rPr lang="en-US" sz="2000" dirty="0" err="1"/>
              <a:t>Mercogliano</a:t>
            </a:r>
            <a:endParaRPr lang="en-US" sz="2000" dirty="0"/>
          </a:p>
          <a:p>
            <a:pPr lvl="0" algn="l" defTabSz="914400">
              <a:spcBef>
                <a:spcPts val="0"/>
              </a:spcBef>
              <a:spcAft>
                <a:spcPts val="0"/>
              </a:spcAft>
            </a:pPr>
            <a:r>
              <a:rPr lang="en-US" sz="2000" dirty="0"/>
              <a:t>Data Mining for Business – BYBG7967</a:t>
            </a:r>
          </a:p>
          <a:p>
            <a:pPr lvl="0" algn="l" defTabSz="914400">
              <a:spcBef>
                <a:spcPts val="0"/>
              </a:spcBef>
              <a:spcAft>
                <a:spcPts val="0"/>
              </a:spcAft>
            </a:pPr>
            <a:r>
              <a:rPr lang="en-US" sz="2000" dirty="0"/>
              <a:t>Fall 2019 - Dec. 3</a:t>
            </a:r>
            <a:r>
              <a:rPr lang="en-US" sz="2000" baseline="30000" dirty="0"/>
              <a:t>rd</a:t>
            </a:r>
            <a:r>
              <a:rPr lang="en-US" sz="2000" dirty="0"/>
              <a:t> , 2019</a:t>
            </a:r>
            <a:endParaRPr lang="en-US" sz="2000" baseline="30000" dirty="0"/>
          </a:p>
          <a:p>
            <a:pPr indent="-228600" algn="l" defTabSz="914400">
              <a:buFont typeface="Arial" panose="020B0604020202020204" pitchFamily="34" charset="0"/>
              <a:buChar char="•"/>
            </a:pPr>
            <a:endParaRPr lang="en-US" sz="2000" dirty="0"/>
          </a:p>
          <a:p>
            <a:pPr marL="0" lvl="0" indent="-228600" algn="l" defTabSz="914400">
              <a:spcBef>
                <a:spcPts val="0"/>
              </a:spcBef>
              <a:spcAft>
                <a:spcPts val="0"/>
              </a:spcAft>
              <a:buFont typeface="Arial" panose="020B0604020202020204" pitchFamily="34" charset="0"/>
              <a:buChar char="•"/>
            </a:pPr>
            <a:endParaRPr lang="en-US" sz="2000" dirty="0"/>
          </a:p>
          <a:p>
            <a:pPr marL="0" lvl="0" indent="-228600" algn="l" defTabSz="914400">
              <a:spcBef>
                <a:spcPts val="0"/>
              </a:spcBef>
              <a:spcAft>
                <a:spcPts val="0"/>
              </a:spcAft>
              <a:buFont typeface="Arial" panose="020B0604020202020204" pitchFamily="34" charset="0"/>
              <a:buChar char="•"/>
            </a:pPr>
            <a:endParaRPr lang="en-US" sz="2000" dirty="0"/>
          </a:p>
          <a:p>
            <a:pPr marL="0" lvl="0" indent="-228600" algn="l" defTabSz="914400">
              <a:spcBef>
                <a:spcPts val="0"/>
              </a:spcBef>
              <a:spcAft>
                <a:spcPts val="0"/>
              </a:spcAft>
              <a:buFont typeface="Arial" panose="020B0604020202020204" pitchFamily="34" charset="0"/>
              <a:buChar char="•"/>
            </a:pPr>
            <a:endParaRPr lang="en-US" sz="2000" dirty="0"/>
          </a:p>
          <a:p>
            <a:pPr marL="0" lvl="0" indent="-228600" algn="l" defTabSz="914400">
              <a:spcBef>
                <a:spcPts val="0"/>
              </a:spcBef>
              <a:spcAft>
                <a:spcPts val="0"/>
              </a:spcAft>
              <a:buFont typeface="Arial" panose="020B0604020202020204" pitchFamily="34" charset="0"/>
              <a:buChar char="•"/>
            </a:pPr>
            <a:endParaRPr lang="en-US" sz="2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B199E-7685-42F7-804C-29C3965FE2C0}"/>
              </a:ext>
            </a:extLst>
          </p:cNvPr>
          <p:cNvSpPr>
            <a:spLocks noGrp="1"/>
          </p:cNvSpPr>
          <p:nvPr>
            <p:ph type="title"/>
          </p:nvPr>
        </p:nvSpPr>
        <p:spPr>
          <a:xfrm>
            <a:off x="800100" y="3939703"/>
            <a:ext cx="7543800" cy="771536"/>
          </a:xfrm>
        </p:spPr>
        <p:txBody>
          <a:bodyPr>
            <a:normAutofit/>
          </a:bodyPr>
          <a:lstStyle/>
          <a:p>
            <a:pPr algn="ctr"/>
            <a:r>
              <a:rPr lang="en-US" sz="3600" dirty="0">
                <a:solidFill>
                  <a:srgbClr val="FFFFFF"/>
                </a:solidFill>
              </a:rPr>
              <a:t>Methodology Diagram</a:t>
            </a:r>
          </a:p>
        </p:txBody>
      </p:sp>
      <p:graphicFrame>
        <p:nvGraphicFramePr>
          <p:cNvPr id="37" name="Content Placeholder 3">
            <a:extLst>
              <a:ext uri="{FF2B5EF4-FFF2-40B4-BE49-F238E27FC236}">
                <a16:creationId xmlns:a16="http://schemas.microsoft.com/office/drawing/2014/main" id="{C49698E6-33EF-45FD-B958-D35137997E93}"/>
              </a:ext>
            </a:extLst>
          </p:cNvPr>
          <p:cNvGraphicFramePr>
            <a:graphicFrameLocks noGrp="1"/>
          </p:cNvGraphicFramePr>
          <p:nvPr>
            <p:ph idx="1"/>
            <p:extLst>
              <p:ext uri="{D42A27DB-BD31-4B8C-83A1-F6EECF244321}">
                <p14:modId xmlns:p14="http://schemas.microsoft.com/office/powerpoint/2010/main" val="1600250676"/>
              </p:ext>
            </p:extLst>
          </p:nvPr>
        </p:nvGraphicFramePr>
        <p:xfrm>
          <a:off x="184487" y="610834"/>
          <a:ext cx="8841048" cy="2354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Google Shape;140;p21">
            <a:extLst>
              <a:ext uri="{FF2B5EF4-FFF2-40B4-BE49-F238E27FC236}">
                <a16:creationId xmlns:a16="http://schemas.microsoft.com/office/drawing/2014/main" id="{3DEFD16F-DF71-4B09-92E1-47C51F36A81C}"/>
              </a:ext>
            </a:extLst>
          </p:cNvPr>
          <p:cNvSpPr txBox="1"/>
          <p:nvPr/>
        </p:nvSpPr>
        <p:spPr>
          <a:xfrm>
            <a:off x="250248" y="2695073"/>
            <a:ext cx="1327689" cy="2016165"/>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101600" lvl="0" rtl="0">
              <a:spcBef>
                <a:spcPts val="0"/>
              </a:spcBef>
              <a:spcAft>
                <a:spcPts val="0"/>
              </a:spcAft>
              <a:buClr>
                <a:schemeClr val="dk1"/>
              </a:buClr>
              <a:buSzPts val="2000"/>
            </a:pPr>
            <a:r>
              <a:rPr lang="en" sz="2000" dirty="0">
                <a:solidFill>
                  <a:schemeClr val="dk1"/>
                </a:solidFill>
                <a:latin typeface="Roboto" panose="020B0604020202020204" charset="0"/>
                <a:ea typeface="Roboto" panose="020B0604020202020204" charset="0"/>
              </a:rPr>
              <a:t>BRFSS &amp;</a:t>
            </a:r>
          </a:p>
          <a:p>
            <a:pPr marL="101600" lvl="0" rtl="0">
              <a:spcBef>
                <a:spcPts val="0"/>
              </a:spcBef>
              <a:spcAft>
                <a:spcPts val="0"/>
              </a:spcAft>
              <a:buClr>
                <a:schemeClr val="dk1"/>
              </a:buClr>
              <a:buSzPts val="2000"/>
            </a:pPr>
            <a:r>
              <a:rPr lang="en" sz="2000" dirty="0">
                <a:solidFill>
                  <a:schemeClr val="dk1"/>
                </a:solidFill>
                <a:latin typeface="Roboto" panose="020B0604020202020204" charset="0"/>
                <a:ea typeface="Roboto" panose="020B0604020202020204" charset="0"/>
              </a:rPr>
              <a:t>Pollution Data</a:t>
            </a:r>
            <a:endParaRPr sz="2000" dirty="0">
              <a:solidFill>
                <a:schemeClr val="dk1"/>
              </a:solidFill>
              <a:latin typeface="Roboto" panose="020B0604020202020204" charset="0"/>
              <a:ea typeface="Roboto" panose="020B0604020202020204" charset="0"/>
            </a:endParaRPr>
          </a:p>
        </p:txBody>
      </p:sp>
      <p:sp>
        <p:nvSpPr>
          <p:cNvPr id="8" name="Google Shape;140;p21">
            <a:extLst>
              <a:ext uri="{FF2B5EF4-FFF2-40B4-BE49-F238E27FC236}">
                <a16:creationId xmlns:a16="http://schemas.microsoft.com/office/drawing/2014/main" id="{782E892E-BD27-4C0D-8F81-332F1A4C1AF1}"/>
              </a:ext>
            </a:extLst>
          </p:cNvPr>
          <p:cNvSpPr txBox="1"/>
          <p:nvPr/>
        </p:nvSpPr>
        <p:spPr>
          <a:xfrm>
            <a:off x="2193550" y="2695073"/>
            <a:ext cx="1434533" cy="2016166"/>
          </a:xfrm>
          <a:prstGeom prst="rect">
            <a:avLst/>
          </a:prstGeom>
          <a:ln>
            <a:solidFill>
              <a:srgbClr val="7030A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101600" lvl="0" rtl="0">
              <a:spcBef>
                <a:spcPts val="0"/>
              </a:spcBef>
              <a:spcAft>
                <a:spcPts val="0"/>
              </a:spcAft>
              <a:buClr>
                <a:schemeClr val="dk1"/>
              </a:buClr>
              <a:buSzPts val="2000"/>
            </a:pPr>
            <a:r>
              <a:rPr lang="en" sz="2000" dirty="0">
                <a:latin typeface="Roboto" panose="020B0604020202020204" charset="0"/>
                <a:ea typeface="Roboto" panose="020B0604020202020204" charset="0"/>
              </a:rPr>
              <a:t>Calcula</a:t>
            </a:r>
            <a:r>
              <a:rPr lang="en-US" sz="2000" dirty="0" err="1">
                <a:latin typeface="Roboto" panose="020B0604020202020204" charset="0"/>
                <a:ea typeface="Roboto" panose="020B0604020202020204" charset="0"/>
              </a:rPr>
              <a:t>te</a:t>
            </a:r>
            <a:r>
              <a:rPr lang="en-US" sz="2000" dirty="0">
                <a:latin typeface="Roboto" panose="020B0604020202020204" charset="0"/>
                <a:ea typeface="Roboto" panose="020B0604020202020204" charset="0"/>
              </a:rPr>
              <a:t>  </a:t>
            </a:r>
            <a:r>
              <a:rPr lang="en" sz="2000" dirty="0">
                <a:latin typeface="Roboto" panose="020B0604020202020204" charset="0"/>
                <a:ea typeface="Roboto" panose="020B0604020202020204" charset="0"/>
              </a:rPr>
              <a:t>The Pollution</a:t>
            </a:r>
            <a:r>
              <a:rPr lang="en-US" sz="2000" dirty="0">
                <a:latin typeface="Roboto" panose="020B0604020202020204" charset="0"/>
                <a:ea typeface="Roboto" panose="020B0604020202020204" charset="0"/>
              </a:rPr>
              <a:t> Mean for Each State</a:t>
            </a:r>
            <a:endParaRPr lang="en" sz="2000" dirty="0">
              <a:solidFill>
                <a:schemeClr val="dk1"/>
              </a:solidFill>
              <a:latin typeface="Roboto" panose="020B0604020202020204" charset="0"/>
              <a:ea typeface="Roboto" panose="020B0604020202020204" charset="0"/>
            </a:endParaRPr>
          </a:p>
        </p:txBody>
      </p:sp>
      <p:sp>
        <p:nvSpPr>
          <p:cNvPr id="9" name="Google Shape;140;p21">
            <a:extLst>
              <a:ext uri="{FF2B5EF4-FFF2-40B4-BE49-F238E27FC236}">
                <a16:creationId xmlns:a16="http://schemas.microsoft.com/office/drawing/2014/main" id="{87C384F2-D905-4CCD-967A-7B1792B75269}"/>
              </a:ext>
            </a:extLst>
          </p:cNvPr>
          <p:cNvSpPr txBox="1"/>
          <p:nvPr/>
        </p:nvSpPr>
        <p:spPr>
          <a:xfrm>
            <a:off x="4074745" y="2695072"/>
            <a:ext cx="1367949" cy="2016166"/>
          </a:xfrm>
          <a:prstGeom prst="rect">
            <a:avLst/>
          </a:prstGeom>
          <a:ln>
            <a:solidFill>
              <a:schemeClr val="accent3">
                <a:lumMod val="60000"/>
                <a:lumOff val="40000"/>
              </a:schemeClr>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101600" lvl="0" rtl="0">
              <a:spcBef>
                <a:spcPts val="0"/>
              </a:spcBef>
              <a:spcAft>
                <a:spcPts val="0"/>
              </a:spcAft>
              <a:buClr>
                <a:schemeClr val="dk1"/>
              </a:buClr>
              <a:buSzPts val="2000"/>
            </a:pPr>
            <a:r>
              <a:rPr lang="en-US" sz="2000" dirty="0">
                <a:solidFill>
                  <a:schemeClr val="dk1"/>
                </a:solidFill>
                <a:latin typeface="Roboto" panose="020B0604020202020204" charset="0"/>
                <a:ea typeface="Roboto" panose="020B0604020202020204" charset="0"/>
              </a:rPr>
              <a:t>8 Inputs</a:t>
            </a:r>
          </a:p>
          <a:p>
            <a:pPr marL="101600" lvl="0" rtl="0">
              <a:spcBef>
                <a:spcPts val="0"/>
              </a:spcBef>
              <a:spcAft>
                <a:spcPts val="0"/>
              </a:spcAft>
              <a:buClr>
                <a:schemeClr val="dk1"/>
              </a:buClr>
              <a:buSzPts val="2000"/>
            </a:pPr>
            <a:r>
              <a:rPr lang="en-US" sz="2000" dirty="0">
                <a:latin typeface="Roboto" panose="020B0604020202020204" charset="0"/>
                <a:ea typeface="Roboto" panose="020B0604020202020204" charset="0"/>
              </a:rPr>
              <a:t>1 Target</a:t>
            </a:r>
            <a:endParaRPr sz="2000" dirty="0">
              <a:solidFill>
                <a:schemeClr val="dk1"/>
              </a:solidFill>
              <a:latin typeface="Roboto" panose="020B0604020202020204" charset="0"/>
              <a:ea typeface="Roboto" panose="020B0604020202020204" charset="0"/>
            </a:endParaRPr>
          </a:p>
        </p:txBody>
      </p:sp>
      <p:sp>
        <p:nvSpPr>
          <p:cNvPr id="10" name="Google Shape;140;p21">
            <a:extLst>
              <a:ext uri="{FF2B5EF4-FFF2-40B4-BE49-F238E27FC236}">
                <a16:creationId xmlns:a16="http://schemas.microsoft.com/office/drawing/2014/main" id="{DBEC0DF5-CA50-4160-BB03-323674051ED8}"/>
              </a:ext>
            </a:extLst>
          </p:cNvPr>
          <p:cNvSpPr txBox="1"/>
          <p:nvPr/>
        </p:nvSpPr>
        <p:spPr>
          <a:xfrm>
            <a:off x="5889355" y="2695072"/>
            <a:ext cx="1327688" cy="2016166"/>
          </a:xfrm>
          <a:prstGeom prst="rect">
            <a:avLst/>
          </a:prstGeom>
          <a:ln>
            <a:solidFill>
              <a:srgbClr val="B1177E"/>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101600" lvl="0" rtl="0">
              <a:spcBef>
                <a:spcPts val="0"/>
              </a:spcBef>
              <a:spcAft>
                <a:spcPts val="0"/>
              </a:spcAft>
              <a:buClr>
                <a:schemeClr val="dk1"/>
              </a:buClr>
              <a:buSzPts val="2000"/>
            </a:pPr>
            <a:r>
              <a:rPr lang="en-US" sz="2000" dirty="0">
                <a:solidFill>
                  <a:schemeClr val="dk1"/>
                </a:solidFill>
                <a:latin typeface="Roboto" panose="020B0604020202020204" charset="0"/>
                <a:ea typeface="Roboto" panose="020B0604020202020204" charset="0"/>
              </a:rPr>
              <a:t>Decision Tree</a:t>
            </a:r>
            <a:r>
              <a:rPr lang="en-US" sz="2000" dirty="0">
                <a:latin typeface="Roboto" panose="020B0604020202020204" charset="0"/>
                <a:ea typeface="Roboto" panose="020B0604020202020204" charset="0"/>
              </a:rPr>
              <a:t> &amp; Bayesian Net</a:t>
            </a:r>
            <a:endParaRPr lang="en-US" sz="2000" dirty="0">
              <a:solidFill>
                <a:schemeClr val="dk1"/>
              </a:solidFill>
              <a:latin typeface="Roboto" panose="020B0604020202020204" charset="0"/>
              <a:ea typeface="Roboto" panose="020B0604020202020204" charset="0"/>
            </a:endParaRPr>
          </a:p>
        </p:txBody>
      </p:sp>
      <p:sp>
        <p:nvSpPr>
          <p:cNvPr id="11" name="Google Shape;140;p21">
            <a:extLst>
              <a:ext uri="{FF2B5EF4-FFF2-40B4-BE49-F238E27FC236}">
                <a16:creationId xmlns:a16="http://schemas.microsoft.com/office/drawing/2014/main" id="{C99B8DB9-4DA6-476B-B8E1-B0B1B477D689}"/>
              </a:ext>
            </a:extLst>
          </p:cNvPr>
          <p:cNvSpPr txBox="1"/>
          <p:nvPr/>
        </p:nvSpPr>
        <p:spPr>
          <a:xfrm>
            <a:off x="7563237" y="2695072"/>
            <a:ext cx="1396276" cy="2016166"/>
          </a:xfrm>
          <a:prstGeom prst="rect">
            <a:avLst/>
          </a:prstGeom>
          <a:ln>
            <a:solidFill>
              <a:srgbClr val="82286A"/>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101600" lvl="0" rtl="0">
              <a:spcBef>
                <a:spcPts val="0"/>
              </a:spcBef>
              <a:spcAft>
                <a:spcPts val="0"/>
              </a:spcAft>
              <a:buClr>
                <a:schemeClr val="dk1"/>
              </a:buClr>
              <a:buSzPts val="2000"/>
            </a:pPr>
            <a:r>
              <a:rPr lang="en-US" sz="2000" dirty="0">
                <a:solidFill>
                  <a:schemeClr val="dk1"/>
                </a:solidFill>
                <a:latin typeface="Roboto" panose="020B0604020202020204" charset="0"/>
                <a:ea typeface="Roboto" panose="020B0604020202020204" charset="0"/>
              </a:rPr>
              <a:t>Model Accuracy</a:t>
            </a:r>
            <a:endParaRPr sz="2000" dirty="0">
              <a:solidFill>
                <a:schemeClr val="dk1"/>
              </a:solidFill>
              <a:latin typeface="Roboto" panose="020B0604020202020204" charset="0"/>
              <a:ea typeface="Roboto" panose="020B0604020202020204" charset="0"/>
            </a:endParaRPr>
          </a:p>
        </p:txBody>
      </p:sp>
      <p:sp>
        <p:nvSpPr>
          <p:cNvPr id="4" name="Rectangle 3">
            <a:extLst>
              <a:ext uri="{FF2B5EF4-FFF2-40B4-BE49-F238E27FC236}">
                <a16:creationId xmlns:a16="http://schemas.microsoft.com/office/drawing/2014/main" id="{8BA8036D-C298-424F-8FE9-C28FDB37CF0E}"/>
              </a:ext>
            </a:extLst>
          </p:cNvPr>
          <p:cNvSpPr/>
          <p:nvPr/>
        </p:nvSpPr>
        <p:spPr>
          <a:xfrm>
            <a:off x="450141" y="432261"/>
            <a:ext cx="3692423" cy="553998"/>
          </a:xfrm>
          <a:prstGeom prst="rect">
            <a:avLst/>
          </a:prstGeom>
        </p:spPr>
        <p:txBody>
          <a:bodyPr wrap="square">
            <a:spAutoFit/>
          </a:bodyPr>
          <a:lstStyle/>
          <a:p>
            <a:r>
              <a:rPr lang="en" sz="3000" dirty="0">
                <a:solidFill>
                  <a:srgbClr val="2A3990"/>
                </a:solidFill>
                <a:latin typeface="Roboto" panose="020B0604020202020204" charset="0"/>
                <a:ea typeface="Roboto" panose="020B0604020202020204" charset="0"/>
              </a:rPr>
              <a:t>Methodology</a:t>
            </a:r>
            <a:endParaRPr lang="en-US" dirty="0">
              <a:latin typeface="Roboto" panose="020B0604020202020204" charset="0"/>
              <a:ea typeface="Roboto" panose="020B0604020202020204" charset="0"/>
            </a:endParaRPr>
          </a:p>
        </p:txBody>
      </p:sp>
    </p:spTree>
    <p:extLst>
      <p:ext uri="{BB962C8B-B14F-4D97-AF65-F5344CB8AC3E}">
        <p14:creationId xmlns:p14="http://schemas.microsoft.com/office/powerpoint/2010/main" val="1815441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E5117-BFD9-405B-B2C5-0353E22754E6}"/>
              </a:ext>
            </a:extLst>
          </p:cNvPr>
          <p:cNvSpPr>
            <a:spLocks noGrp="1"/>
          </p:cNvSpPr>
          <p:nvPr>
            <p:ph type="title"/>
          </p:nvPr>
        </p:nvSpPr>
        <p:spPr>
          <a:xfrm>
            <a:off x="3490707" y="65284"/>
            <a:ext cx="4860328" cy="534443"/>
          </a:xfrm>
        </p:spPr>
        <p:txBody>
          <a:bodyPr>
            <a:normAutofit fontScale="90000"/>
          </a:bodyPr>
          <a:lstStyle/>
          <a:p>
            <a:r>
              <a:rPr lang="en-US" dirty="0">
                <a:solidFill>
                  <a:schemeClr val="accent5">
                    <a:lumMod val="50000"/>
                  </a:schemeClr>
                </a:solidFill>
                <a:latin typeface="Roboto" panose="020B0604020202020204" charset="0"/>
                <a:ea typeface="Roboto" panose="020B0604020202020204" charset="0"/>
              </a:rPr>
              <a:t>Data Collection</a:t>
            </a:r>
          </a:p>
        </p:txBody>
      </p:sp>
      <p:sp>
        <p:nvSpPr>
          <p:cNvPr id="16" name="Content Placeholder 2">
            <a:extLst>
              <a:ext uri="{FF2B5EF4-FFF2-40B4-BE49-F238E27FC236}">
                <a16:creationId xmlns:a16="http://schemas.microsoft.com/office/drawing/2014/main" id="{B9ADC1F5-D29D-40C8-BB99-271DA5713248}"/>
              </a:ext>
            </a:extLst>
          </p:cNvPr>
          <p:cNvSpPr>
            <a:spLocks noGrp="1"/>
          </p:cNvSpPr>
          <p:nvPr>
            <p:ph idx="1"/>
          </p:nvPr>
        </p:nvSpPr>
        <p:spPr>
          <a:xfrm>
            <a:off x="3542837" y="599727"/>
            <a:ext cx="5523420" cy="4441467"/>
          </a:xfrm>
        </p:spPr>
        <p:txBody>
          <a:bodyPr>
            <a:normAutofit fontScale="25000" lnSpcReduction="20000"/>
          </a:bodyPr>
          <a:lstStyle/>
          <a:p>
            <a:pPr marL="0" lvl="0" indent="0">
              <a:lnSpc>
                <a:spcPct val="120000"/>
              </a:lnSpc>
              <a:spcBef>
                <a:spcPts val="0"/>
              </a:spcBef>
              <a:buNone/>
            </a:pPr>
            <a:r>
              <a:rPr lang="en-US" b="1" dirty="0"/>
              <a:t> </a:t>
            </a:r>
            <a:r>
              <a:rPr lang="en-US" sz="8000" b="1" dirty="0">
                <a:solidFill>
                  <a:schemeClr val="dk1"/>
                </a:solidFill>
                <a:latin typeface="Roboto" panose="020B0604020202020204" charset="0"/>
                <a:ea typeface="Roboto" panose="020B0604020202020204" charset="0"/>
                <a:cs typeface="Arial"/>
                <a:sym typeface="Arial"/>
              </a:rPr>
              <a:t>BRFSS 2018:</a:t>
            </a:r>
          </a:p>
          <a:p>
            <a:pPr marL="0" lvl="0" indent="0">
              <a:lnSpc>
                <a:spcPct val="120000"/>
              </a:lnSpc>
              <a:spcBef>
                <a:spcPts val="1600"/>
              </a:spcBef>
              <a:buNone/>
            </a:pPr>
            <a:r>
              <a:rPr lang="en-US" sz="8000" dirty="0">
                <a:solidFill>
                  <a:schemeClr val="dk1"/>
                </a:solidFill>
                <a:latin typeface="Roboto" panose="020B0604020202020204" charset="0"/>
                <a:ea typeface="Roboto" panose="020B0604020202020204" charset="0"/>
                <a:cs typeface="Arial"/>
                <a:sym typeface="Arial"/>
              </a:rPr>
              <a:t>Collected through landline questionnaire</a:t>
            </a:r>
          </a:p>
          <a:p>
            <a:pPr lvl="0" indent="-355600">
              <a:lnSpc>
                <a:spcPct val="120000"/>
              </a:lnSpc>
              <a:spcBef>
                <a:spcPts val="1600"/>
              </a:spcBef>
              <a:buSzPts val="2000"/>
              <a:buFont typeface="Wingdings" panose="05000000000000000000" pitchFamily="2" charset="2"/>
              <a:buChar char="Ø"/>
            </a:pPr>
            <a:r>
              <a:rPr lang="en-US" sz="8000" dirty="0">
                <a:solidFill>
                  <a:schemeClr val="dk1"/>
                </a:solidFill>
                <a:highlight>
                  <a:srgbClr val="FFFFFF"/>
                </a:highlight>
                <a:latin typeface="Roboto" panose="020B0604020202020204" charset="0"/>
                <a:ea typeface="Roboto" panose="020B0604020202020204" charset="0"/>
                <a:cs typeface="Arial"/>
                <a:sym typeface="Arial"/>
              </a:rPr>
              <a:t>Health risk behaviors</a:t>
            </a:r>
          </a:p>
          <a:p>
            <a:pPr lvl="0" indent="-355600">
              <a:lnSpc>
                <a:spcPct val="120000"/>
              </a:lnSpc>
              <a:spcBef>
                <a:spcPts val="0"/>
              </a:spcBef>
              <a:buSzPts val="2000"/>
              <a:buFont typeface="Wingdings" panose="05000000000000000000" pitchFamily="2" charset="2"/>
              <a:buChar char="Ø"/>
            </a:pPr>
            <a:r>
              <a:rPr lang="en-US" sz="8000" dirty="0">
                <a:solidFill>
                  <a:schemeClr val="dk1"/>
                </a:solidFill>
                <a:highlight>
                  <a:srgbClr val="FFFFFF"/>
                </a:highlight>
                <a:latin typeface="Roboto" panose="020B0604020202020204" charset="0"/>
                <a:ea typeface="Roboto" panose="020B0604020202020204" charset="0"/>
                <a:cs typeface="Arial"/>
                <a:sym typeface="Arial"/>
              </a:rPr>
              <a:t>Chronic diseases and conditions</a:t>
            </a:r>
          </a:p>
          <a:p>
            <a:pPr lvl="0" indent="-355600">
              <a:lnSpc>
                <a:spcPct val="120000"/>
              </a:lnSpc>
              <a:spcBef>
                <a:spcPts val="0"/>
              </a:spcBef>
              <a:buSzPts val="2000"/>
              <a:buFont typeface="Wingdings" panose="05000000000000000000" pitchFamily="2" charset="2"/>
              <a:buChar char="Ø"/>
            </a:pPr>
            <a:r>
              <a:rPr lang="en-US" sz="8000" dirty="0">
                <a:solidFill>
                  <a:schemeClr val="dk1"/>
                </a:solidFill>
                <a:highlight>
                  <a:srgbClr val="FFFFFF"/>
                </a:highlight>
                <a:latin typeface="Roboto" panose="020B0604020202020204" charset="0"/>
                <a:ea typeface="Roboto" panose="020B0604020202020204" charset="0"/>
                <a:cs typeface="Arial"/>
                <a:sym typeface="Arial"/>
              </a:rPr>
              <a:t>Access to health care</a:t>
            </a:r>
          </a:p>
          <a:p>
            <a:pPr lvl="0" indent="-355600">
              <a:lnSpc>
                <a:spcPct val="120000"/>
              </a:lnSpc>
              <a:spcBef>
                <a:spcPts val="0"/>
              </a:spcBef>
              <a:buSzPts val="2000"/>
              <a:buFont typeface="Wingdings" panose="05000000000000000000" pitchFamily="2" charset="2"/>
              <a:buChar char="Ø"/>
            </a:pPr>
            <a:r>
              <a:rPr lang="en-US" sz="8000" dirty="0">
                <a:solidFill>
                  <a:schemeClr val="dk1"/>
                </a:solidFill>
                <a:highlight>
                  <a:srgbClr val="FFFFFF"/>
                </a:highlight>
                <a:latin typeface="Roboto" panose="020B0604020202020204" charset="0"/>
                <a:ea typeface="Roboto" panose="020B0604020202020204" charset="0"/>
                <a:cs typeface="Arial"/>
                <a:sym typeface="Arial"/>
              </a:rPr>
              <a:t>Use of preventive health services related to the leading causes of death and disability in the United States</a:t>
            </a:r>
          </a:p>
          <a:p>
            <a:pPr marL="101600" lvl="0" indent="0">
              <a:lnSpc>
                <a:spcPct val="120000"/>
              </a:lnSpc>
              <a:spcBef>
                <a:spcPts val="0"/>
              </a:spcBef>
              <a:buSzPts val="2000"/>
              <a:buNone/>
            </a:pPr>
            <a:endParaRPr lang="en-US" sz="8000" dirty="0">
              <a:latin typeface="Roboto" panose="020B0604020202020204" charset="0"/>
              <a:ea typeface="Roboto" panose="020B0604020202020204" charset="0"/>
            </a:endParaRPr>
          </a:p>
          <a:p>
            <a:pPr marL="0" lvl="0" indent="0">
              <a:lnSpc>
                <a:spcPct val="120000"/>
              </a:lnSpc>
              <a:spcBef>
                <a:spcPts val="0"/>
              </a:spcBef>
              <a:buNone/>
            </a:pPr>
            <a:r>
              <a:rPr lang="en-US" sz="8000" b="1" dirty="0">
                <a:solidFill>
                  <a:schemeClr val="dk1"/>
                </a:solidFill>
                <a:latin typeface="Roboto" panose="020B0604020202020204" charset="0"/>
                <a:ea typeface="Roboto" panose="020B0604020202020204" charset="0"/>
                <a:cs typeface="Arial"/>
                <a:sym typeface="Arial"/>
              </a:rPr>
              <a:t>Pollution Dataset:</a:t>
            </a:r>
          </a:p>
          <a:p>
            <a:pPr indent="-355600">
              <a:lnSpc>
                <a:spcPct val="120000"/>
              </a:lnSpc>
              <a:spcBef>
                <a:spcPts val="1600"/>
              </a:spcBef>
              <a:buSzPts val="2000"/>
              <a:buFont typeface="Wingdings" panose="05000000000000000000" pitchFamily="2" charset="2"/>
              <a:buChar char="Ø"/>
            </a:pPr>
            <a:r>
              <a:rPr lang="en-US" sz="8000" dirty="0">
                <a:solidFill>
                  <a:schemeClr val="dk1"/>
                </a:solidFill>
                <a:highlight>
                  <a:srgbClr val="FFFFFF"/>
                </a:highlight>
                <a:latin typeface="Roboto" panose="020B0604020202020204" charset="0"/>
                <a:ea typeface="Roboto" panose="020B0604020202020204" charset="0"/>
                <a:cs typeface="Arial"/>
                <a:sym typeface="Arial"/>
              </a:rPr>
              <a:t>Daily pollution levels from all states and territories (Main: NO2, O3, SO2, and CO)</a:t>
            </a:r>
          </a:p>
        </p:txBody>
      </p:sp>
      <p:pic>
        <p:nvPicPr>
          <p:cNvPr id="6" name="Picture 5">
            <a:extLst>
              <a:ext uri="{FF2B5EF4-FFF2-40B4-BE49-F238E27FC236}">
                <a16:creationId xmlns:a16="http://schemas.microsoft.com/office/drawing/2014/main" id="{0C4ADC07-DDCC-4EA2-A19C-DDD1B7A9894D}"/>
              </a:ext>
            </a:extLst>
          </p:cNvPr>
          <p:cNvPicPr>
            <a:picLocks noChangeAspect="1"/>
          </p:cNvPicPr>
          <p:nvPr/>
        </p:nvPicPr>
        <p:blipFill rotWithShape="1">
          <a:blip r:embed="rId3">
            <a:extLst>
              <a:ext uri="{28A0092B-C50C-407E-A947-70E740481C1C}">
                <a14:useLocalDpi xmlns:a14="http://schemas.microsoft.com/office/drawing/2010/main" val="0"/>
              </a:ext>
            </a:extLst>
          </a:blip>
          <a:srcRect l="31263" r="29782"/>
          <a:stretch/>
        </p:blipFill>
        <p:spPr>
          <a:xfrm>
            <a:off x="0" y="-9095"/>
            <a:ext cx="3490707" cy="5152595"/>
          </a:xfrm>
          <a:prstGeom prst="rect">
            <a:avLst/>
          </a:prstGeom>
        </p:spPr>
      </p:pic>
    </p:spTree>
    <p:extLst>
      <p:ext uri="{BB962C8B-B14F-4D97-AF65-F5344CB8AC3E}">
        <p14:creationId xmlns:p14="http://schemas.microsoft.com/office/powerpoint/2010/main" val="265842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C2552-37DD-4158-A35D-CA8211F53E10}"/>
              </a:ext>
            </a:extLst>
          </p:cNvPr>
          <p:cNvSpPr>
            <a:spLocks noGrp="1"/>
          </p:cNvSpPr>
          <p:nvPr>
            <p:ph type="title"/>
          </p:nvPr>
        </p:nvSpPr>
        <p:spPr>
          <a:xfrm>
            <a:off x="3516360" y="150432"/>
            <a:ext cx="4931229" cy="1088068"/>
          </a:xfrm>
        </p:spPr>
        <p:txBody>
          <a:bodyPr>
            <a:normAutofit/>
          </a:bodyPr>
          <a:lstStyle/>
          <a:p>
            <a:r>
              <a:rPr lang="en-US" dirty="0">
                <a:solidFill>
                  <a:schemeClr val="accent5">
                    <a:lumMod val="50000"/>
                  </a:schemeClr>
                </a:solidFill>
                <a:latin typeface="Roboto" panose="020B0604020202020204" charset="0"/>
                <a:ea typeface="Roboto" panose="020B0604020202020204" charset="0"/>
              </a:rPr>
              <a:t>Data Preprocessing</a:t>
            </a:r>
            <a:endParaRPr lang="en-US" sz="3600" dirty="0">
              <a:solidFill>
                <a:schemeClr val="accent5">
                  <a:lumMod val="50000"/>
                </a:schemeClr>
              </a:solidFill>
              <a:latin typeface="Roboto" panose="020B0604020202020204" charset="0"/>
              <a:ea typeface="Roboto" panose="020B0604020202020204" charset="0"/>
            </a:endParaRPr>
          </a:p>
        </p:txBody>
      </p:sp>
      <p:sp>
        <p:nvSpPr>
          <p:cNvPr id="3" name="Content Placeholder 2">
            <a:extLst>
              <a:ext uri="{FF2B5EF4-FFF2-40B4-BE49-F238E27FC236}">
                <a16:creationId xmlns:a16="http://schemas.microsoft.com/office/drawing/2014/main" id="{94DD17DF-AD3B-4405-9EA0-69162208F70B}"/>
              </a:ext>
            </a:extLst>
          </p:cNvPr>
          <p:cNvSpPr>
            <a:spLocks noGrp="1"/>
          </p:cNvSpPr>
          <p:nvPr>
            <p:ph idx="1"/>
          </p:nvPr>
        </p:nvSpPr>
        <p:spPr>
          <a:xfrm>
            <a:off x="3579294" y="1147628"/>
            <a:ext cx="5089206" cy="1669613"/>
          </a:xfrm>
        </p:spPr>
        <p:txBody>
          <a:bodyPr>
            <a:normAutofit/>
          </a:bodyPr>
          <a:lstStyle/>
          <a:p>
            <a:pPr marL="387350" lvl="0" indent="-285750">
              <a:lnSpc>
                <a:spcPct val="150000"/>
              </a:lnSpc>
              <a:spcBef>
                <a:spcPts val="0"/>
              </a:spcBef>
              <a:buSzPts val="2000"/>
              <a:buFont typeface="Wingdings" panose="05000000000000000000" pitchFamily="2" charset="2"/>
              <a:buChar char="Ø"/>
            </a:pPr>
            <a:r>
              <a:rPr lang="en-US" sz="2000" dirty="0">
                <a:solidFill>
                  <a:schemeClr val="dk1"/>
                </a:solidFill>
                <a:latin typeface="Roboto" panose="020B0604020202020204" charset="0"/>
                <a:ea typeface="Roboto" panose="020B0604020202020204" charset="0"/>
                <a:cs typeface="Arial"/>
                <a:sym typeface="Arial"/>
              </a:rPr>
              <a:t>Group the data by the State Code</a:t>
            </a:r>
          </a:p>
          <a:p>
            <a:pPr marL="387350" lvl="0" indent="-285750">
              <a:lnSpc>
                <a:spcPct val="150000"/>
              </a:lnSpc>
              <a:spcBef>
                <a:spcPts val="0"/>
              </a:spcBef>
              <a:buSzPts val="2000"/>
              <a:buFont typeface="Wingdings" panose="05000000000000000000" pitchFamily="2" charset="2"/>
              <a:buChar char="Ø"/>
            </a:pPr>
            <a:r>
              <a:rPr lang="en-US" sz="2000" dirty="0">
                <a:solidFill>
                  <a:schemeClr val="dk1"/>
                </a:solidFill>
                <a:latin typeface="Roboto" panose="020B0604020202020204" charset="0"/>
                <a:ea typeface="Roboto" panose="020B0604020202020204" charset="0"/>
                <a:cs typeface="Arial"/>
                <a:sym typeface="Arial"/>
              </a:rPr>
              <a:t>Calculate the mean of the 4 pollution particles within each state</a:t>
            </a:r>
          </a:p>
          <a:p>
            <a:endParaRPr lang="en-US" sz="1500" dirty="0"/>
          </a:p>
        </p:txBody>
      </p:sp>
      <p:pic>
        <p:nvPicPr>
          <p:cNvPr id="7" name="Graphic 6" descr="Statistics">
            <a:extLst>
              <a:ext uri="{FF2B5EF4-FFF2-40B4-BE49-F238E27FC236}">
                <a16:creationId xmlns:a16="http://schemas.microsoft.com/office/drawing/2014/main" id="{A25420B4-77B0-40DD-A048-9380922B6F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500" y="972470"/>
            <a:ext cx="3000986" cy="3000986"/>
          </a:xfrm>
          <a:prstGeom prst="rect">
            <a:avLst/>
          </a:prstGeom>
        </p:spPr>
      </p:pic>
      <p:pic>
        <p:nvPicPr>
          <p:cNvPr id="9" name="Google Shape;159;p23">
            <a:extLst>
              <a:ext uri="{FF2B5EF4-FFF2-40B4-BE49-F238E27FC236}">
                <a16:creationId xmlns:a16="http://schemas.microsoft.com/office/drawing/2014/main" id="{B4454FFD-ED90-43A9-9D72-DD6C51216583}"/>
              </a:ext>
            </a:extLst>
          </p:cNvPr>
          <p:cNvPicPr preferRelativeResize="0"/>
          <p:nvPr/>
        </p:nvPicPr>
        <p:blipFill>
          <a:blip r:embed="rId4">
            <a:alphaModFix/>
          </a:blip>
          <a:stretch>
            <a:fillRect/>
          </a:stretch>
        </p:blipFill>
        <p:spPr>
          <a:xfrm>
            <a:off x="3957251" y="2571751"/>
            <a:ext cx="4597698" cy="2317956"/>
          </a:xfrm>
          <a:prstGeom prst="rect">
            <a:avLst/>
          </a:prstGeom>
          <a:noFill/>
          <a:ln>
            <a:noFill/>
          </a:ln>
        </p:spPr>
      </p:pic>
    </p:spTree>
    <p:extLst>
      <p:ext uri="{BB962C8B-B14F-4D97-AF65-F5344CB8AC3E}">
        <p14:creationId xmlns:p14="http://schemas.microsoft.com/office/powerpoint/2010/main" val="2824971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30D64-157D-4BC2-8BC6-3A65C27B1302}"/>
              </a:ext>
            </a:extLst>
          </p:cNvPr>
          <p:cNvSpPr>
            <a:spLocks noGrp="1"/>
          </p:cNvSpPr>
          <p:nvPr>
            <p:ph type="title"/>
          </p:nvPr>
        </p:nvSpPr>
        <p:spPr>
          <a:xfrm>
            <a:off x="1564799" y="212194"/>
            <a:ext cx="5829300" cy="759605"/>
          </a:xfrm>
          <a:solidFill>
            <a:srgbClr val="FFFFFF">
              <a:alpha val="10000"/>
            </a:srgbClr>
          </a:solidFill>
          <a:ln w="25400" cap="sq">
            <a:solidFill>
              <a:schemeClr val="accent1">
                <a:lumMod val="20000"/>
                <a:lumOff val="80000"/>
              </a:schemeClr>
            </a:solidFill>
            <a:miter lim="800000"/>
          </a:ln>
        </p:spPr>
        <p:txBody>
          <a:bodyPr>
            <a:normAutofit/>
          </a:bodyPr>
          <a:lstStyle/>
          <a:p>
            <a:pPr algn="ctr"/>
            <a:r>
              <a:rPr lang="en-US" sz="3000" dirty="0">
                <a:solidFill>
                  <a:schemeClr val="accent5">
                    <a:lumMod val="50000"/>
                  </a:schemeClr>
                </a:solidFill>
                <a:latin typeface="Arial"/>
                <a:cs typeface="Arial"/>
                <a:sym typeface="Roboto"/>
              </a:rPr>
              <a:t>Variable Selection</a:t>
            </a:r>
          </a:p>
        </p:txBody>
      </p:sp>
      <p:graphicFrame>
        <p:nvGraphicFramePr>
          <p:cNvPr id="14" name="Content Placeholder 2">
            <a:extLst>
              <a:ext uri="{FF2B5EF4-FFF2-40B4-BE49-F238E27FC236}">
                <a16:creationId xmlns:a16="http://schemas.microsoft.com/office/drawing/2014/main" id="{C803BB47-3431-4594-B635-66C3235F4152}"/>
              </a:ext>
            </a:extLst>
          </p:cNvPr>
          <p:cNvGraphicFramePr>
            <a:graphicFrameLocks noGrp="1"/>
          </p:cNvGraphicFramePr>
          <p:nvPr>
            <p:ph idx="1"/>
            <p:extLst>
              <p:ext uri="{D42A27DB-BD31-4B8C-83A1-F6EECF244321}">
                <p14:modId xmlns:p14="http://schemas.microsoft.com/office/powerpoint/2010/main" val="1547408031"/>
              </p:ext>
            </p:extLst>
          </p:nvPr>
        </p:nvGraphicFramePr>
        <p:xfrm>
          <a:off x="470156" y="1140224"/>
          <a:ext cx="8125944" cy="3754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749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lumMod val="50000"/>
                  </a:schemeClr>
                </a:solidFill>
              </a:rPr>
              <a:t>Model building </a:t>
            </a:r>
            <a:endParaRPr dirty="0">
              <a:solidFill>
                <a:schemeClr val="accent5">
                  <a:lumMod val="50000"/>
                </a:schemeClr>
              </a:solidFill>
            </a:endParaRPr>
          </a:p>
        </p:txBody>
      </p:sp>
      <p:pic>
        <p:nvPicPr>
          <p:cNvPr id="172" name="Google Shape;172;p25"/>
          <p:cNvPicPr preferRelativeResize="0"/>
          <p:nvPr/>
        </p:nvPicPr>
        <p:blipFill>
          <a:blip r:embed="rId3">
            <a:alphaModFix/>
          </a:blip>
          <a:stretch>
            <a:fillRect/>
          </a:stretch>
        </p:blipFill>
        <p:spPr>
          <a:xfrm>
            <a:off x="380750" y="1229875"/>
            <a:ext cx="664450" cy="693700"/>
          </a:xfrm>
          <a:prstGeom prst="rect">
            <a:avLst/>
          </a:prstGeom>
          <a:noFill/>
          <a:ln>
            <a:noFill/>
          </a:ln>
        </p:spPr>
      </p:pic>
      <p:sp>
        <p:nvSpPr>
          <p:cNvPr id="173" name="Google Shape;173;p25"/>
          <p:cNvSpPr txBox="1"/>
          <p:nvPr/>
        </p:nvSpPr>
        <p:spPr>
          <a:xfrm>
            <a:off x="1184825" y="1229875"/>
            <a:ext cx="1686600" cy="6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Roboto"/>
                <a:ea typeface="Roboto"/>
                <a:cs typeface="Roboto"/>
                <a:sym typeface="Roboto"/>
              </a:rPr>
              <a:t>50/50 PARTITION</a:t>
            </a:r>
            <a:endParaRPr sz="2000" dirty="0">
              <a:latin typeface="Roboto"/>
              <a:ea typeface="Roboto"/>
              <a:cs typeface="Roboto"/>
              <a:sym typeface="Roboto"/>
            </a:endParaRPr>
          </a:p>
        </p:txBody>
      </p:sp>
      <p:pic>
        <p:nvPicPr>
          <p:cNvPr id="174" name="Google Shape;174;p25"/>
          <p:cNvPicPr preferRelativeResize="0"/>
          <p:nvPr/>
        </p:nvPicPr>
        <p:blipFill>
          <a:blip r:embed="rId4">
            <a:alphaModFix/>
          </a:blip>
          <a:stretch>
            <a:fillRect/>
          </a:stretch>
        </p:blipFill>
        <p:spPr>
          <a:xfrm>
            <a:off x="380750" y="2024400"/>
            <a:ext cx="664450" cy="607800"/>
          </a:xfrm>
          <a:prstGeom prst="rect">
            <a:avLst/>
          </a:prstGeom>
          <a:noFill/>
          <a:ln>
            <a:noFill/>
          </a:ln>
        </p:spPr>
      </p:pic>
      <p:sp>
        <p:nvSpPr>
          <p:cNvPr id="175" name="Google Shape;175;p25"/>
          <p:cNvSpPr txBox="1"/>
          <p:nvPr/>
        </p:nvSpPr>
        <p:spPr>
          <a:xfrm>
            <a:off x="1184825" y="1981500"/>
            <a:ext cx="2075210" cy="13243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Roboto"/>
                <a:ea typeface="Roboto"/>
                <a:cs typeface="Roboto"/>
                <a:sym typeface="Roboto"/>
              </a:rPr>
              <a:t>Discard null values/ Don’t knows/ Refused to answer</a:t>
            </a:r>
            <a:endParaRPr sz="2000" dirty="0">
              <a:latin typeface="Roboto"/>
              <a:ea typeface="Roboto"/>
              <a:cs typeface="Roboto"/>
              <a:sym typeface="Roboto"/>
            </a:endParaRPr>
          </a:p>
        </p:txBody>
      </p:sp>
      <p:pic>
        <p:nvPicPr>
          <p:cNvPr id="176" name="Google Shape;176;p25"/>
          <p:cNvPicPr preferRelativeResize="0"/>
          <p:nvPr/>
        </p:nvPicPr>
        <p:blipFill>
          <a:blip r:embed="rId5">
            <a:alphaModFix/>
          </a:blip>
          <a:stretch>
            <a:fillRect/>
          </a:stretch>
        </p:blipFill>
        <p:spPr>
          <a:xfrm>
            <a:off x="380750" y="3406651"/>
            <a:ext cx="599600" cy="607800"/>
          </a:xfrm>
          <a:prstGeom prst="rect">
            <a:avLst/>
          </a:prstGeom>
          <a:noFill/>
          <a:ln>
            <a:noFill/>
          </a:ln>
        </p:spPr>
      </p:pic>
      <p:sp>
        <p:nvSpPr>
          <p:cNvPr id="177" name="Google Shape;177;p25"/>
          <p:cNvSpPr txBox="1"/>
          <p:nvPr/>
        </p:nvSpPr>
        <p:spPr>
          <a:xfrm>
            <a:off x="1152400" y="3406651"/>
            <a:ext cx="1858650" cy="107933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latin typeface="Roboto"/>
                <a:ea typeface="Roboto"/>
                <a:cs typeface="Roboto"/>
                <a:sym typeface="Roboto"/>
              </a:rPr>
              <a:t>Replace values in a column for another value</a:t>
            </a:r>
            <a:endParaRPr sz="2000" dirty="0">
              <a:latin typeface="Roboto"/>
              <a:ea typeface="Roboto"/>
              <a:cs typeface="Roboto"/>
              <a:sym typeface="Roboto"/>
            </a:endParaRPr>
          </a:p>
        </p:txBody>
      </p:sp>
      <p:pic>
        <p:nvPicPr>
          <p:cNvPr id="1026" name="Picture 2">
            <a:extLst>
              <a:ext uri="{FF2B5EF4-FFF2-40B4-BE49-F238E27FC236}">
                <a16:creationId xmlns:a16="http://schemas.microsoft.com/office/drawing/2014/main" id="{36786105-37FF-634E-8162-73B1E87EB0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19354"/>
          <a:stretch/>
        </p:blipFill>
        <p:spPr bwMode="auto">
          <a:xfrm>
            <a:off x="3399660" y="503764"/>
            <a:ext cx="5432640" cy="42797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7"/>
          <p:cNvSpPr txBox="1">
            <a:spLocks noGrp="1"/>
          </p:cNvSpPr>
          <p:nvPr>
            <p:ph type="title"/>
          </p:nvPr>
        </p:nvSpPr>
        <p:spPr>
          <a:xfrm>
            <a:off x="216650" y="1990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lumMod val="50000"/>
                  </a:schemeClr>
                </a:solidFill>
              </a:rPr>
              <a:t>Model Evaluation: Predictor Importance</a:t>
            </a:r>
            <a:endParaRPr dirty="0">
              <a:solidFill>
                <a:schemeClr val="accent5">
                  <a:lumMod val="50000"/>
                </a:schemeClr>
              </a:solidFill>
            </a:endParaRPr>
          </a:p>
        </p:txBody>
      </p:sp>
      <p:pic>
        <p:nvPicPr>
          <p:cNvPr id="195" name="Google Shape;195;p27"/>
          <p:cNvPicPr preferRelativeResize="0"/>
          <p:nvPr/>
        </p:nvPicPr>
        <p:blipFill rotWithShape="1">
          <a:blip r:embed="rId3">
            <a:alphaModFix/>
          </a:blip>
          <a:srcRect l="47454" t="9159" r="705" b="8765"/>
          <a:stretch/>
        </p:blipFill>
        <p:spPr>
          <a:xfrm>
            <a:off x="100450" y="1225575"/>
            <a:ext cx="4209248" cy="3355351"/>
          </a:xfrm>
          <a:prstGeom prst="rect">
            <a:avLst/>
          </a:prstGeom>
          <a:noFill/>
          <a:ln>
            <a:noFill/>
          </a:ln>
        </p:spPr>
      </p:pic>
      <p:pic>
        <p:nvPicPr>
          <p:cNvPr id="196" name="Google Shape;196;p27" descr="A screenshot of a social media post&#10;&#10;Description automatically generated"/>
          <p:cNvPicPr preferRelativeResize="0"/>
          <p:nvPr/>
        </p:nvPicPr>
        <p:blipFill rotWithShape="1">
          <a:blip r:embed="rId4">
            <a:alphaModFix/>
          </a:blip>
          <a:srcRect t="6565" r="2190" b="7832"/>
          <a:stretch/>
        </p:blipFill>
        <p:spPr>
          <a:xfrm>
            <a:off x="4410150" y="1225575"/>
            <a:ext cx="4641201" cy="3355352"/>
          </a:xfrm>
          <a:prstGeom prst="rect">
            <a:avLst/>
          </a:prstGeom>
          <a:noFill/>
          <a:ln>
            <a:noFill/>
          </a:ln>
        </p:spPr>
      </p:pic>
      <p:sp>
        <p:nvSpPr>
          <p:cNvPr id="197" name="Google Shape;197;p27"/>
          <p:cNvSpPr txBox="1"/>
          <p:nvPr/>
        </p:nvSpPr>
        <p:spPr>
          <a:xfrm>
            <a:off x="462100" y="813725"/>
            <a:ext cx="3114300" cy="2913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r>
              <a:rPr lang="en" sz="2000" dirty="0">
                <a:latin typeface="Roboto"/>
                <a:ea typeface="Roboto"/>
                <a:cs typeface="Roboto"/>
                <a:sym typeface="Roboto"/>
              </a:rPr>
              <a:t>Bayes Net</a:t>
            </a:r>
            <a:endParaRPr sz="2000" dirty="0">
              <a:latin typeface="Roboto"/>
              <a:ea typeface="Roboto"/>
              <a:cs typeface="Roboto"/>
              <a:sym typeface="Roboto"/>
            </a:endParaRPr>
          </a:p>
        </p:txBody>
      </p:sp>
      <p:sp>
        <p:nvSpPr>
          <p:cNvPr id="198" name="Google Shape;198;p27"/>
          <p:cNvSpPr txBox="1"/>
          <p:nvPr/>
        </p:nvSpPr>
        <p:spPr>
          <a:xfrm>
            <a:off x="5123375" y="813725"/>
            <a:ext cx="3305100" cy="37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Roboto"/>
                <a:ea typeface="Roboto"/>
                <a:cs typeface="Roboto"/>
                <a:sym typeface="Roboto"/>
              </a:rPr>
              <a:t>        Decision Tree</a:t>
            </a:r>
            <a:endParaRPr sz="2000">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
        <p:nvSpPr>
          <p:cNvPr id="199" name="Google Shape;199;p27"/>
          <p:cNvSpPr/>
          <p:nvPr/>
        </p:nvSpPr>
        <p:spPr>
          <a:xfrm>
            <a:off x="221000" y="1846750"/>
            <a:ext cx="813600" cy="7131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p:nvPr/>
        </p:nvSpPr>
        <p:spPr>
          <a:xfrm>
            <a:off x="4500575" y="1816600"/>
            <a:ext cx="954300" cy="826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7"/>
          <p:cNvSpPr/>
          <p:nvPr/>
        </p:nvSpPr>
        <p:spPr>
          <a:xfrm>
            <a:off x="200925" y="3104175"/>
            <a:ext cx="381600" cy="140700"/>
          </a:xfrm>
          <a:prstGeom prst="rightArrow">
            <a:avLst>
              <a:gd name="adj1" fmla="val 50000"/>
              <a:gd name="adj2"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4575900" y="3663225"/>
            <a:ext cx="381600" cy="140700"/>
          </a:xfrm>
          <a:prstGeom prst="rightArrow">
            <a:avLst>
              <a:gd name="adj1" fmla="val 50000"/>
              <a:gd name="adj2" fmla="val 50000"/>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211250" y="1889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lumMod val="50000"/>
                  </a:schemeClr>
                </a:solidFill>
              </a:rPr>
              <a:t>Model Evaluation: Accuracy Comparison</a:t>
            </a:r>
            <a:endParaRPr>
              <a:solidFill>
                <a:schemeClr val="accent5">
                  <a:lumMod val="50000"/>
                </a:schemeClr>
              </a:solidFill>
            </a:endParaRPr>
          </a:p>
        </p:txBody>
      </p:sp>
      <p:sp>
        <p:nvSpPr>
          <p:cNvPr id="208" name="Google Shape;208;p28"/>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209" name="Google Shape;209;p28"/>
          <p:cNvPicPr preferRelativeResize="0"/>
          <p:nvPr/>
        </p:nvPicPr>
        <p:blipFill rotWithShape="1">
          <a:blip r:embed="rId3">
            <a:alphaModFix/>
          </a:blip>
          <a:srcRect l="1676" t="25126" r="6731" b="29263"/>
          <a:stretch/>
        </p:blipFill>
        <p:spPr>
          <a:xfrm>
            <a:off x="371700" y="1721475"/>
            <a:ext cx="3827475" cy="2255301"/>
          </a:xfrm>
          <a:prstGeom prst="rect">
            <a:avLst/>
          </a:prstGeom>
          <a:noFill/>
          <a:ln>
            <a:noFill/>
          </a:ln>
        </p:spPr>
      </p:pic>
      <p:pic>
        <p:nvPicPr>
          <p:cNvPr id="210" name="Google Shape;210;p28"/>
          <p:cNvPicPr preferRelativeResize="0"/>
          <p:nvPr/>
        </p:nvPicPr>
        <p:blipFill rotWithShape="1">
          <a:blip r:embed="rId4">
            <a:alphaModFix/>
          </a:blip>
          <a:srcRect l="862" t="9365" b="33595"/>
          <a:stretch/>
        </p:blipFill>
        <p:spPr>
          <a:xfrm>
            <a:off x="4657925" y="1662600"/>
            <a:ext cx="4031750" cy="2255301"/>
          </a:xfrm>
          <a:prstGeom prst="rect">
            <a:avLst/>
          </a:prstGeom>
          <a:noFill/>
          <a:ln>
            <a:noFill/>
          </a:ln>
        </p:spPr>
      </p:pic>
      <p:sp>
        <p:nvSpPr>
          <p:cNvPr id="211" name="Google Shape;211;p28"/>
          <p:cNvSpPr txBox="1"/>
          <p:nvPr/>
        </p:nvSpPr>
        <p:spPr>
          <a:xfrm>
            <a:off x="211250" y="836733"/>
            <a:ext cx="3094200" cy="4620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sz="2000" dirty="0">
                <a:latin typeface="Roboto"/>
                <a:ea typeface="Roboto"/>
                <a:cs typeface="Roboto"/>
                <a:sym typeface="Roboto"/>
              </a:rPr>
              <a:t>Bayesian Model Accuracy</a:t>
            </a:r>
            <a:endParaRPr sz="2000" dirty="0">
              <a:latin typeface="Roboto"/>
              <a:ea typeface="Roboto"/>
              <a:cs typeface="Roboto"/>
              <a:sym typeface="Roboto"/>
            </a:endParaRPr>
          </a:p>
        </p:txBody>
      </p:sp>
      <p:sp>
        <p:nvSpPr>
          <p:cNvPr id="212" name="Google Shape;212;p28"/>
          <p:cNvSpPr txBox="1"/>
          <p:nvPr/>
        </p:nvSpPr>
        <p:spPr>
          <a:xfrm>
            <a:off x="4789859" y="839509"/>
            <a:ext cx="3094200" cy="462000"/>
          </a:xfrm>
          <a:prstGeom prst="rect">
            <a:avLst/>
          </a:prstGeom>
          <a:noFill/>
          <a:ln>
            <a:noFill/>
          </a:ln>
        </p:spPr>
        <p:txBody>
          <a:bodyPr spcFirstLastPara="1" wrap="square" lIns="91425" tIns="91425" rIns="91425" bIns="91425" anchor="t" anchorCtr="0">
            <a:noAutofit/>
          </a:bodyPr>
          <a:lstStyle/>
          <a:p>
            <a:pPr marL="457200" lvl="0" indent="0" algn="ctr" rtl="0">
              <a:spcBef>
                <a:spcPts val="0"/>
              </a:spcBef>
              <a:spcAft>
                <a:spcPts val="0"/>
              </a:spcAft>
              <a:buNone/>
            </a:pPr>
            <a:r>
              <a:rPr lang="en" sz="2000" dirty="0">
                <a:latin typeface="Roboto"/>
                <a:ea typeface="Roboto"/>
                <a:cs typeface="Roboto"/>
                <a:sym typeface="Roboto"/>
              </a:rPr>
              <a:t>Decision Tree Model Accuracy</a:t>
            </a:r>
            <a:endParaRPr sz="2000" dirty="0">
              <a:latin typeface="Roboto"/>
              <a:ea typeface="Roboto"/>
              <a:cs typeface="Roboto"/>
              <a:sym typeface="Roboto"/>
            </a:endParaRPr>
          </a:p>
          <a:p>
            <a:pPr marL="0" lvl="0" indent="0" algn="l" rtl="0">
              <a:spcBef>
                <a:spcPts val="0"/>
              </a:spcBef>
              <a:spcAft>
                <a:spcPts val="0"/>
              </a:spcAft>
              <a:buNone/>
            </a:pPr>
            <a:endParaRPr dirty="0">
              <a:latin typeface="Roboto"/>
              <a:ea typeface="Roboto"/>
              <a:cs typeface="Roboto"/>
              <a:sym typeface="Roboto"/>
            </a:endParaRPr>
          </a:p>
        </p:txBody>
      </p:sp>
      <p:sp>
        <p:nvSpPr>
          <p:cNvPr id="213" name="Google Shape;213;p28"/>
          <p:cNvSpPr/>
          <p:nvPr/>
        </p:nvSpPr>
        <p:spPr>
          <a:xfrm>
            <a:off x="3154400" y="2139775"/>
            <a:ext cx="421800" cy="1506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txBox="1"/>
          <p:nvPr/>
        </p:nvSpPr>
        <p:spPr>
          <a:xfrm>
            <a:off x="7958100" y="2069575"/>
            <a:ext cx="421800" cy="150600"/>
          </a:xfrm>
          <a:prstGeom prst="rect">
            <a:avLst/>
          </a:prstGeom>
          <a:noFill/>
          <a:ln w="28575" cap="flat" cmpd="sng">
            <a:solidFill>
              <a:srgbClr val="98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9" descr="A screenshot of a social media post&#10;&#10;Description automatically generated"/>
          <p:cNvPicPr preferRelativeResize="0"/>
          <p:nvPr/>
        </p:nvPicPr>
        <p:blipFill rotWithShape="1">
          <a:blip r:embed="rId3">
            <a:alphaModFix/>
          </a:blip>
          <a:srcRect t="22934" r="10785" b="43525"/>
          <a:stretch/>
        </p:blipFill>
        <p:spPr>
          <a:xfrm>
            <a:off x="352395" y="1326893"/>
            <a:ext cx="4114799" cy="1805986"/>
          </a:xfrm>
          <a:prstGeom prst="rect">
            <a:avLst/>
          </a:prstGeom>
          <a:noFill/>
          <a:ln>
            <a:noFill/>
          </a:ln>
        </p:spPr>
      </p:pic>
      <p:pic>
        <p:nvPicPr>
          <p:cNvPr id="220" name="Google Shape;220;p29" descr="A screenshot of a cell phone&#10;&#10;Description automatically generated"/>
          <p:cNvPicPr preferRelativeResize="0"/>
          <p:nvPr/>
        </p:nvPicPr>
        <p:blipFill rotWithShape="1">
          <a:blip r:embed="rId4">
            <a:alphaModFix/>
          </a:blip>
          <a:srcRect l="2558" t="24223" r="8922" b="42452"/>
          <a:stretch/>
        </p:blipFill>
        <p:spPr>
          <a:xfrm>
            <a:off x="4706953" y="1326891"/>
            <a:ext cx="4142232" cy="1805988"/>
          </a:xfrm>
          <a:prstGeom prst="rect">
            <a:avLst/>
          </a:prstGeom>
          <a:noFill/>
          <a:ln>
            <a:noFill/>
          </a:ln>
        </p:spPr>
      </p:pic>
      <p:graphicFrame>
        <p:nvGraphicFramePr>
          <p:cNvPr id="221" name="Google Shape;221;p29"/>
          <p:cNvGraphicFramePr/>
          <p:nvPr/>
        </p:nvGraphicFramePr>
        <p:xfrm>
          <a:off x="1251675" y="839275"/>
          <a:ext cx="7239000" cy="487650"/>
        </p:xfrm>
        <a:graphic>
          <a:graphicData uri="http://schemas.openxmlformats.org/drawingml/2006/table">
            <a:tbl>
              <a:tblPr>
                <a:noFill/>
                <a:tableStyleId>{C6A470DB-8F1A-4B59-B75D-9EBC15FE7DEA}</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2000" b="1">
                          <a:solidFill>
                            <a:schemeClr val="dk1"/>
                          </a:solidFill>
                        </a:rPr>
                        <a:t>MATRIX TESTING</a:t>
                      </a:r>
                      <a:endParaRPr sz="2000" b="1">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2000" b="1">
                          <a:solidFill>
                            <a:schemeClr val="dk1"/>
                          </a:solidFill>
                        </a:rPr>
                        <a:t>MATRIX TRAINING</a:t>
                      </a:r>
                      <a:endParaRPr sz="2000" b="1">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222" name="Google Shape;222;p29"/>
          <p:cNvSpPr txBox="1">
            <a:spLocks noGrp="1"/>
          </p:cNvSpPr>
          <p:nvPr>
            <p:ph type="title"/>
          </p:nvPr>
        </p:nvSpPr>
        <p:spPr>
          <a:xfrm>
            <a:off x="60300" y="23125"/>
            <a:ext cx="9001200" cy="816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2400"/>
              <a:buFont typeface="Calibri"/>
              <a:buNone/>
            </a:pPr>
            <a:endParaRPr sz="3000" dirty="0">
              <a:solidFill>
                <a:schemeClr val="accent5">
                  <a:lumMod val="50000"/>
                </a:schemeClr>
              </a:solidFill>
              <a:latin typeface="Arial"/>
              <a:ea typeface="Arial"/>
              <a:cs typeface="Arial"/>
              <a:sym typeface="Arial"/>
            </a:endParaRPr>
          </a:p>
          <a:p>
            <a:pPr marL="0" lvl="0" indent="0" algn="l" rtl="0">
              <a:lnSpc>
                <a:spcPct val="90000"/>
              </a:lnSpc>
              <a:spcBef>
                <a:spcPts val="0"/>
              </a:spcBef>
              <a:spcAft>
                <a:spcPts val="0"/>
              </a:spcAft>
              <a:buClr>
                <a:schemeClr val="dk1"/>
              </a:buClr>
              <a:buSzPts val="2400"/>
              <a:buFont typeface="Calibri"/>
              <a:buNone/>
            </a:pPr>
            <a:r>
              <a:rPr lang="en" sz="3000" dirty="0">
                <a:solidFill>
                  <a:schemeClr val="accent5">
                    <a:lumMod val="50000"/>
                  </a:schemeClr>
                </a:solidFill>
                <a:latin typeface="Arial"/>
                <a:ea typeface="Arial"/>
                <a:cs typeface="Arial"/>
                <a:sym typeface="Arial"/>
              </a:rPr>
              <a:t>Model Evaluation: Decision Tree Confusion Matrices</a:t>
            </a:r>
            <a:endParaRPr sz="3000" dirty="0">
              <a:solidFill>
                <a:schemeClr val="accent5">
                  <a:lumMod val="50000"/>
                </a:schemeClr>
              </a:solidFill>
              <a:latin typeface="Arial"/>
              <a:ea typeface="Arial"/>
              <a:cs typeface="Arial"/>
              <a:sym typeface="Arial"/>
            </a:endParaRPr>
          </a:p>
          <a:p>
            <a:pPr marL="0" lvl="0" indent="0" algn="l" rtl="0">
              <a:lnSpc>
                <a:spcPct val="90000"/>
              </a:lnSpc>
              <a:spcBef>
                <a:spcPts val="0"/>
              </a:spcBef>
              <a:spcAft>
                <a:spcPts val="0"/>
              </a:spcAft>
              <a:buClr>
                <a:schemeClr val="dk1"/>
              </a:buClr>
              <a:buSzPts val="2400"/>
              <a:buFont typeface="Calibri"/>
              <a:buNone/>
            </a:pPr>
            <a:endParaRPr sz="2000" dirty="0">
              <a:solidFill>
                <a:schemeClr val="accent5">
                  <a:lumMod val="50000"/>
                </a:schemeClr>
              </a:solidFill>
              <a:latin typeface="Arial"/>
              <a:ea typeface="Arial"/>
              <a:cs typeface="Arial"/>
              <a:sym typeface="Arial"/>
            </a:endParaRPr>
          </a:p>
        </p:txBody>
      </p:sp>
      <p:sp>
        <p:nvSpPr>
          <p:cNvPr id="223" name="Google Shape;223;p29"/>
          <p:cNvSpPr txBox="1"/>
          <p:nvPr/>
        </p:nvSpPr>
        <p:spPr>
          <a:xfrm>
            <a:off x="433724" y="3121475"/>
            <a:ext cx="8306700" cy="2677200"/>
          </a:xfrm>
          <a:prstGeom prst="rect">
            <a:avLst/>
          </a:prstGeom>
          <a:noFill/>
          <a:ln>
            <a:noFill/>
          </a:ln>
        </p:spPr>
        <p:txBody>
          <a:bodyPr spcFirstLastPara="1" wrap="square" lIns="91425" tIns="91425" rIns="91425" bIns="91425" anchor="t" anchorCtr="0">
            <a:noAutofit/>
          </a:bodyPr>
          <a:lstStyle/>
          <a:p>
            <a:pPr lvl="0" algn="l" rtl="0">
              <a:lnSpc>
                <a:spcPct val="90000"/>
              </a:lnSpc>
              <a:spcBef>
                <a:spcPts val="0"/>
              </a:spcBef>
              <a:spcAft>
                <a:spcPts val="0"/>
              </a:spcAft>
              <a:buSzPts val="1700"/>
            </a:pPr>
            <a:r>
              <a:rPr lang="en-US" sz="2000" dirty="0">
                <a:latin typeface="Roboto" panose="020B0604020202020204" charset="0"/>
                <a:ea typeface="Roboto" panose="020B0604020202020204" charset="0"/>
              </a:rPr>
              <a:t>Testing Result:</a:t>
            </a:r>
          </a:p>
          <a:p>
            <a:pPr lvl="0" algn="l" rtl="0">
              <a:lnSpc>
                <a:spcPct val="90000"/>
              </a:lnSpc>
              <a:spcBef>
                <a:spcPts val="0"/>
              </a:spcBef>
              <a:spcAft>
                <a:spcPts val="0"/>
              </a:spcAft>
              <a:buSzPts val="1700"/>
            </a:pPr>
            <a:endParaRPr lang="en" sz="2000" dirty="0">
              <a:latin typeface="Roboto" panose="020B0604020202020204" charset="0"/>
              <a:ea typeface="Roboto" panose="020B0604020202020204" charset="0"/>
            </a:endParaRPr>
          </a:p>
          <a:p>
            <a:pPr marL="323850" lvl="0" indent="-342900" algn="l" rtl="0">
              <a:lnSpc>
                <a:spcPct val="90000"/>
              </a:lnSpc>
              <a:spcBef>
                <a:spcPts val="0"/>
              </a:spcBef>
              <a:spcAft>
                <a:spcPts val="0"/>
              </a:spcAft>
              <a:buSzPts val="1700"/>
              <a:buFont typeface="Wingdings" panose="05000000000000000000" pitchFamily="2" charset="2"/>
              <a:buChar char="Ø"/>
            </a:pPr>
            <a:r>
              <a:rPr lang="en" sz="2000" dirty="0">
                <a:latin typeface="Roboto" panose="020B0604020202020204" charset="0"/>
                <a:ea typeface="Roboto" panose="020B0604020202020204" charset="0"/>
              </a:rPr>
              <a:t>Perform the best at General Health Rating - 2.0 “Very Good” (&lt; 72% accuracy)</a:t>
            </a:r>
            <a:endParaRPr sz="2000" dirty="0">
              <a:latin typeface="Roboto" panose="020B0604020202020204" charset="0"/>
              <a:ea typeface="Roboto" panose="020B0604020202020204" charset="0"/>
            </a:endParaRPr>
          </a:p>
          <a:p>
            <a:pPr marL="323850" lvl="0" indent="-342900" algn="l" rtl="0">
              <a:lnSpc>
                <a:spcPct val="90000"/>
              </a:lnSpc>
              <a:spcBef>
                <a:spcPts val="800"/>
              </a:spcBef>
              <a:spcAft>
                <a:spcPts val="0"/>
              </a:spcAft>
              <a:buSzPts val="1700"/>
              <a:buFont typeface="Wingdings" panose="05000000000000000000" pitchFamily="2" charset="2"/>
              <a:buChar char="Ø"/>
            </a:pPr>
            <a:r>
              <a:rPr lang="en" sz="2000" dirty="0">
                <a:latin typeface="Roboto" panose="020B0604020202020204" charset="0"/>
                <a:ea typeface="Roboto" panose="020B0604020202020204" charset="0"/>
              </a:rPr>
              <a:t>Perform the worst at General Health Rating -1.0 “Excellent” (&lt;1% accuracy)</a:t>
            </a:r>
            <a:endParaRPr sz="2000" dirty="0">
              <a:latin typeface="Roboto" panose="020B0604020202020204" charset="0"/>
              <a:ea typeface="Roboto" panose="020B0604020202020204" charset="0"/>
            </a:endParaRPr>
          </a:p>
          <a:p>
            <a:pPr marL="0" lvl="0" indent="88900" algn="l" rtl="0">
              <a:lnSpc>
                <a:spcPct val="90000"/>
              </a:lnSpc>
              <a:spcBef>
                <a:spcPts val="800"/>
              </a:spcBef>
              <a:spcAft>
                <a:spcPts val="0"/>
              </a:spcAft>
              <a:buNone/>
            </a:pPr>
            <a:endParaRPr sz="1700" dirty="0"/>
          </a:p>
        </p:txBody>
      </p:sp>
      <p:sp>
        <p:nvSpPr>
          <p:cNvPr id="224" name="Google Shape;224;p29"/>
          <p:cNvSpPr/>
          <p:nvPr/>
        </p:nvSpPr>
        <p:spPr>
          <a:xfrm>
            <a:off x="3007462" y="2571749"/>
            <a:ext cx="674700" cy="197400"/>
          </a:xfrm>
          <a:prstGeom prst="rect">
            <a:avLst/>
          </a:prstGeom>
          <a:noFill/>
          <a:ln w="381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5" name="Google Shape;225;p29"/>
          <p:cNvSpPr/>
          <p:nvPr/>
        </p:nvSpPr>
        <p:spPr>
          <a:xfrm>
            <a:off x="7314275" y="2511800"/>
            <a:ext cx="751800" cy="257100"/>
          </a:xfrm>
          <a:prstGeom prst="rect">
            <a:avLst/>
          </a:prstGeom>
          <a:noFill/>
          <a:ln w="381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6" name="Google Shape;226;p29"/>
          <p:cNvSpPr/>
          <p:nvPr/>
        </p:nvSpPr>
        <p:spPr>
          <a:xfrm>
            <a:off x="2318051" y="2188262"/>
            <a:ext cx="689400" cy="197400"/>
          </a:xfrm>
          <a:prstGeom prst="rect">
            <a:avLst/>
          </a:prstGeom>
          <a:noFill/>
          <a:ln w="381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7" name="Google Shape;227;p29"/>
          <p:cNvSpPr/>
          <p:nvPr/>
        </p:nvSpPr>
        <p:spPr>
          <a:xfrm>
            <a:off x="3709800" y="2924075"/>
            <a:ext cx="751800" cy="197400"/>
          </a:xfrm>
          <a:prstGeom prst="rect">
            <a:avLst/>
          </a:prstGeom>
          <a:noFill/>
          <a:ln w="381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8" name="Google Shape;228;p29"/>
          <p:cNvSpPr/>
          <p:nvPr/>
        </p:nvSpPr>
        <p:spPr>
          <a:xfrm>
            <a:off x="6670193" y="2127446"/>
            <a:ext cx="585300" cy="204900"/>
          </a:xfrm>
          <a:prstGeom prst="rect">
            <a:avLst/>
          </a:prstGeom>
          <a:noFill/>
          <a:ln w="381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29" name="Google Shape;229;p29"/>
          <p:cNvSpPr/>
          <p:nvPr/>
        </p:nvSpPr>
        <p:spPr>
          <a:xfrm>
            <a:off x="8066063" y="2922716"/>
            <a:ext cx="751800" cy="211500"/>
          </a:xfrm>
          <a:prstGeom prst="rect">
            <a:avLst/>
          </a:prstGeom>
          <a:noFill/>
          <a:ln w="38100" cap="flat" cmpd="sng">
            <a:solidFill>
              <a:srgbClr val="C0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FCC2E5-E708-42A0-AB98-F2AA0EF517EF}"/>
              </a:ext>
            </a:extLst>
          </p:cNvPr>
          <p:cNvSpPr txBox="1"/>
          <p:nvPr/>
        </p:nvSpPr>
        <p:spPr>
          <a:xfrm>
            <a:off x="598100" y="2152347"/>
            <a:ext cx="8222100" cy="838800"/>
          </a:xfrm>
          <a:prstGeom prst="rect">
            <a:avLst/>
          </a:prstGeom>
          <a:noFill/>
          <a:ln>
            <a:noFill/>
          </a:ln>
        </p:spPr>
        <p:txBody>
          <a:bodyPr spcFirstLastPara="1" wrap="square" lIns="91425" tIns="91425" rIns="91425" bIns="91425" rtlCol="0" anchor="ctr" anchorCtr="0">
            <a:normAutofit/>
          </a:bodyPr>
          <a:lstStyle/>
          <a:p>
            <a:pPr>
              <a:lnSpc>
                <a:spcPct val="90000"/>
              </a:lnSpc>
              <a:spcAft>
                <a:spcPts val="600"/>
              </a:spcAft>
              <a:buClr>
                <a:schemeClr val="lt1"/>
              </a:buClr>
              <a:buSzPts val="4200"/>
            </a:pPr>
            <a:r>
              <a:rPr lang="en-US" sz="4200" b="0" i="0" u="none" strike="noStrike" cap="none" dirty="0">
                <a:latin typeface="Roboto"/>
                <a:ea typeface="Roboto"/>
                <a:cs typeface="Roboto"/>
                <a:sym typeface="Roboto"/>
              </a:rPr>
              <a:t>RESULT ANALYSIS</a:t>
            </a:r>
          </a:p>
        </p:txBody>
      </p:sp>
    </p:spTree>
    <p:extLst>
      <p:ext uri="{BB962C8B-B14F-4D97-AF65-F5344CB8AC3E}">
        <p14:creationId xmlns:p14="http://schemas.microsoft.com/office/powerpoint/2010/main" val="353052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lumMod val="50000"/>
                  </a:schemeClr>
                </a:solidFill>
              </a:rPr>
              <a:t>Result Analysis: Decision Tree Rules Examples</a:t>
            </a:r>
            <a:endParaRPr dirty="0">
              <a:solidFill>
                <a:schemeClr val="accent5">
                  <a:lumMod val="50000"/>
                </a:schemeClr>
              </a:solidFill>
            </a:endParaRPr>
          </a:p>
        </p:txBody>
      </p:sp>
      <p:pic>
        <p:nvPicPr>
          <p:cNvPr id="235" name="Google Shape;235;p30"/>
          <p:cNvPicPr preferRelativeResize="0"/>
          <p:nvPr/>
        </p:nvPicPr>
        <p:blipFill rotWithShape="1">
          <a:blip r:embed="rId3">
            <a:alphaModFix/>
          </a:blip>
          <a:srcRect l="19993" t="22262" r="33863" b="8790"/>
          <a:stretch/>
        </p:blipFill>
        <p:spPr>
          <a:xfrm>
            <a:off x="4698650" y="1231600"/>
            <a:ext cx="4423584" cy="3458074"/>
          </a:xfrm>
          <a:prstGeom prst="rect">
            <a:avLst/>
          </a:prstGeom>
          <a:noFill/>
          <a:ln>
            <a:noFill/>
          </a:ln>
        </p:spPr>
      </p:pic>
      <p:sp>
        <p:nvSpPr>
          <p:cNvPr id="236" name="Google Shape;236;p30"/>
          <p:cNvSpPr txBox="1"/>
          <p:nvPr/>
        </p:nvSpPr>
        <p:spPr>
          <a:xfrm>
            <a:off x="341550" y="1173675"/>
            <a:ext cx="4299600" cy="3678600"/>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Ø"/>
            </a:pPr>
            <a:r>
              <a:rPr lang="en" sz="2000" dirty="0">
                <a:latin typeface="Roboto"/>
                <a:ea typeface="Roboto"/>
                <a:cs typeface="Roboto"/>
                <a:sym typeface="Roboto"/>
              </a:rPr>
              <a:t>General Health Rating: 2.0 - “Very Good” (12,622 records with 50.1% of accuracy)</a:t>
            </a:r>
            <a:endParaRPr sz="2000" dirty="0">
              <a:latin typeface="Roboto"/>
              <a:ea typeface="Roboto"/>
              <a:cs typeface="Roboto"/>
              <a:sym typeface="Roboto"/>
            </a:endParaRPr>
          </a:p>
          <a:p>
            <a:pPr marL="285750" lvl="0" indent="-285750" algn="l" rtl="0">
              <a:spcBef>
                <a:spcPts val="0"/>
              </a:spcBef>
              <a:spcAft>
                <a:spcPts val="0"/>
              </a:spcAft>
              <a:buFont typeface="Wingdings" panose="05000000000000000000" pitchFamily="2" charset="2"/>
              <a:buChar char="Ø"/>
            </a:pPr>
            <a:r>
              <a:rPr lang="en-US" sz="2000" dirty="0">
                <a:latin typeface="Roboto"/>
                <a:ea typeface="Roboto"/>
                <a:cs typeface="Roboto"/>
                <a:sym typeface="Roboto"/>
              </a:rPr>
              <a:t>General Health Rating: 3.0 - “Good” (2,236 records with 69.4% of accuracy)</a:t>
            </a:r>
          </a:p>
          <a:p>
            <a:pPr marL="285750" lvl="0" indent="-285750" algn="l" rtl="0">
              <a:spcBef>
                <a:spcPts val="0"/>
              </a:spcBef>
              <a:spcAft>
                <a:spcPts val="0"/>
              </a:spcAft>
              <a:buFont typeface="Wingdings" panose="05000000000000000000" pitchFamily="2" charset="2"/>
              <a:buChar char="Ø"/>
            </a:pPr>
            <a:r>
              <a:rPr lang="en-US" sz="2000" dirty="0">
                <a:latin typeface="Roboto"/>
                <a:ea typeface="Roboto"/>
                <a:cs typeface="Roboto"/>
                <a:sym typeface="Roboto"/>
              </a:rPr>
              <a:t>General Health Rating: 3.0 - “Good” (4,286 records with 55% of accuracy)</a:t>
            </a:r>
          </a:p>
          <a:p>
            <a:pPr marL="285750" lvl="0" indent="-285750" algn="l" rtl="0">
              <a:spcBef>
                <a:spcPts val="0"/>
              </a:spcBef>
              <a:spcAft>
                <a:spcPts val="0"/>
              </a:spcAft>
              <a:buFont typeface="Wingdings" panose="05000000000000000000" pitchFamily="2" charset="2"/>
              <a:buChar char="Ø"/>
            </a:pPr>
            <a:endParaRPr dirty="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628650" y="722907"/>
            <a:ext cx="2620771" cy="3697685"/>
          </a:xfrm>
          <a:prstGeom prst="rect">
            <a:avLst/>
          </a:prstGeom>
        </p:spPr>
        <p:txBody>
          <a:bodyPr spcFirstLastPara="1" vert="horz" lIns="91440" tIns="45720" rIns="91440" bIns="45720" rtlCol="0" anchor="ctr" anchorCtr="0">
            <a:normAutofit/>
          </a:bodyPr>
          <a:lstStyle/>
          <a:p>
            <a:pPr marL="0" lvl="0" indent="0" algn="r" defTabSz="914400">
              <a:spcBef>
                <a:spcPct val="0"/>
              </a:spcBef>
            </a:pPr>
            <a:r>
              <a:rPr lang="en-US" sz="4400" b="0" i="0" u="none" strike="noStrike" kern="1200" cap="none" dirty="0">
                <a:solidFill>
                  <a:schemeClr val="accent5">
                    <a:lumMod val="50000"/>
                  </a:schemeClr>
                </a:solidFill>
                <a:latin typeface="+mj-lt"/>
                <a:ea typeface="+mj-ea"/>
                <a:cs typeface="+mj-cs"/>
                <a:sym typeface="Roboto"/>
              </a:rPr>
              <a:t>Outline</a:t>
            </a:r>
          </a:p>
        </p:txBody>
      </p:sp>
      <p:sp>
        <p:nvSpPr>
          <p:cNvPr id="114" name="TextBox 1">
            <a:extLst>
              <a:ext uri="{FF2B5EF4-FFF2-40B4-BE49-F238E27FC236}">
                <a16:creationId xmlns:a16="http://schemas.microsoft.com/office/drawing/2014/main" id="{30A8AB3B-584B-4EFC-8955-2FB842514FF4}"/>
              </a:ext>
            </a:extLst>
          </p:cNvPr>
          <p:cNvSpPr txBox="1"/>
          <p:nvPr/>
        </p:nvSpPr>
        <p:spPr>
          <a:xfrm>
            <a:off x="3732023" y="722907"/>
            <a:ext cx="4783327" cy="3697685"/>
          </a:xfrm>
          <a:prstGeom prst="rect">
            <a:avLst/>
          </a:prstGeom>
        </p:spPr>
        <p:txBody>
          <a:bodyPr spcFirstLastPara="1" vert="horz" lIns="91440" tIns="45720" rIns="91440" bIns="45720" rtlCol="0" anchor="ctr" anchorCtr="0">
            <a:normAutofit/>
          </a:bodyPr>
          <a:lstStyle/>
          <a:p>
            <a:pPr marL="457200" indent="-228600" defTabSz="914400">
              <a:lnSpc>
                <a:spcPct val="90000"/>
              </a:lnSpc>
              <a:spcAft>
                <a:spcPts val="600"/>
              </a:spcAft>
              <a:buClr>
                <a:schemeClr val="lt1"/>
              </a:buClr>
              <a:buSzPts val="1800"/>
              <a:buFont typeface="Arial" panose="020B0604020202020204" pitchFamily="34" charset="0"/>
              <a:buChar char="•"/>
            </a:pPr>
            <a:r>
              <a:rPr lang="en-US" b="0" i="0" u="none" strike="noStrike" cap="none">
                <a:sym typeface="Roboto"/>
              </a:rPr>
              <a:t>1. Introduction</a:t>
            </a:r>
          </a:p>
          <a:p>
            <a:pPr marL="457200" indent="-228600" defTabSz="914400">
              <a:lnSpc>
                <a:spcPct val="90000"/>
              </a:lnSpc>
              <a:spcAft>
                <a:spcPts val="600"/>
              </a:spcAft>
              <a:buClr>
                <a:schemeClr val="lt1"/>
              </a:buClr>
              <a:buSzPts val="1800"/>
              <a:buFont typeface="Arial" panose="020B0604020202020204" pitchFamily="34" charset="0"/>
              <a:buChar char="•"/>
            </a:pPr>
            <a:r>
              <a:rPr lang="en-US" b="0" i="0" u="none" strike="noStrike" cap="none">
                <a:sym typeface="Roboto"/>
              </a:rPr>
              <a:t>2. Problem Statement</a:t>
            </a:r>
          </a:p>
          <a:p>
            <a:pPr marL="457200" indent="-228600" defTabSz="914400">
              <a:lnSpc>
                <a:spcPct val="90000"/>
              </a:lnSpc>
              <a:spcAft>
                <a:spcPts val="600"/>
              </a:spcAft>
              <a:buClr>
                <a:schemeClr val="lt1"/>
              </a:buClr>
              <a:buSzPts val="1800"/>
              <a:buFont typeface="Arial" panose="020B0604020202020204" pitchFamily="34" charset="0"/>
              <a:buChar char="•"/>
            </a:pPr>
            <a:r>
              <a:rPr lang="en-US">
                <a:sym typeface="Roboto"/>
              </a:rPr>
              <a:t>3</a:t>
            </a:r>
            <a:r>
              <a:rPr lang="en-US" b="0" i="0" u="none" strike="noStrike" cap="none">
                <a:sym typeface="Roboto"/>
              </a:rPr>
              <a:t>. Methodology</a:t>
            </a:r>
          </a:p>
          <a:p>
            <a:pPr marL="457200" indent="-228600" defTabSz="914400">
              <a:lnSpc>
                <a:spcPct val="90000"/>
              </a:lnSpc>
              <a:spcAft>
                <a:spcPts val="600"/>
              </a:spcAft>
              <a:buClr>
                <a:schemeClr val="lt1"/>
              </a:buClr>
              <a:buSzPts val="1800"/>
              <a:buFont typeface="Arial" panose="020B0604020202020204" pitchFamily="34" charset="0"/>
              <a:buChar char="•"/>
            </a:pPr>
            <a:r>
              <a:rPr lang="en-US">
                <a:sym typeface="Roboto"/>
              </a:rPr>
              <a:t>4</a:t>
            </a:r>
            <a:r>
              <a:rPr lang="en-US" b="0" i="0" u="none" strike="noStrike" cap="none">
                <a:sym typeface="Roboto"/>
              </a:rPr>
              <a:t>. Result Analysis</a:t>
            </a:r>
          </a:p>
          <a:p>
            <a:pPr marL="457200" indent="-228600" defTabSz="914400">
              <a:lnSpc>
                <a:spcPct val="90000"/>
              </a:lnSpc>
              <a:spcAft>
                <a:spcPts val="600"/>
              </a:spcAft>
              <a:buClr>
                <a:schemeClr val="lt1"/>
              </a:buClr>
              <a:buSzPts val="1800"/>
              <a:buFont typeface="Arial" panose="020B0604020202020204" pitchFamily="34" charset="0"/>
              <a:buChar char="•"/>
            </a:pPr>
            <a:r>
              <a:rPr lang="en-US">
                <a:sym typeface="Roboto"/>
              </a:rPr>
              <a:t>5</a:t>
            </a:r>
            <a:r>
              <a:rPr lang="en-US" b="0" i="0" u="none" strike="noStrike" cap="none">
                <a:sym typeface="Roboto"/>
              </a:rPr>
              <a:t>. Conclusion</a:t>
            </a:r>
          </a:p>
          <a:p>
            <a:pPr marL="457200" indent="-228600" defTabSz="914400">
              <a:lnSpc>
                <a:spcPct val="90000"/>
              </a:lnSpc>
              <a:spcAft>
                <a:spcPts val="600"/>
              </a:spcAft>
              <a:buClr>
                <a:schemeClr val="lt1"/>
              </a:buClr>
              <a:buSzPts val="1800"/>
              <a:buFont typeface="Arial" panose="020B0604020202020204" pitchFamily="34" charset="0"/>
              <a:buChar char="•"/>
            </a:pPr>
            <a:r>
              <a:rPr lang="en-US">
                <a:sym typeface="Roboto"/>
              </a:rPr>
              <a:t>6</a:t>
            </a:r>
            <a:r>
              <a:rPr lang="en-US" b="0" i="0" u="none" strike="noStrike" cap="none">
                <a:sym typeface="Roboto"/>
              </a:rPr>
              <a:t>. Appendix</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lumMod val="50000"/>
                  </a:schemeClr>
                </a:solidFill>
              </a:rPr>
              <a:t>Result Analysis: Decision Tree Visualization</a:t>
            </a:r>
            <a:endParaRPr dirty="0">
              <a:solidFill>
                <a:schemeClr val="accent5">
                  <a:lumMod val="50000"/>
                </a:schemeClr>
              </a:solidFill>
            </a:endParaRPr>
          </a:p>
          <a:p>
            <a:pPr marL="0" lvl="0" indent="0" algn="l" rtl="0">
              <a:spcBef>
                <a:spcPts val="0"/>
              </a:spcBef>
              <a:spcAft>
                <a:spcPts val="0"/>
              </a:spcAft>
              <a:buNone/>
            </a:pPr>
            <a:endParaRPr dirty="0">
              <a:solidFill>
                <a:schemeClr val="accent5">
                  <a:lumMod val="50000"/>
                </a:schemeClr>
              </a:solidFill>
            </a:endParaRPr>
          </a:p>
        </p:txBody>
      </p:sp>
      <p:pic>
        <p:nvPicPr>
          <p:cNvPr id="242" name="Google Shape;242;p31"/>
          <p:cNvPicPr preferRelativeResize="0"/>
          <p:nvPr/>
        </p:nvPicPr>
        <p:blipFill rotWithShape="1">
          <a:blip r:embed="rId3">
            <a:alphaModFix/>
          </a:blip>
          <a:srcRect l="1726" t="31991" r="2871" b="6756"/>
          <a:stretch/>
        </p:blipFill>
        <p:spPr>
          <a:xfrm>
            <a:off x="201175" y="1135200"/>
            <a:ext cx="4339824" cy="2200051"/>
          </a:xfrm>
          <a:prstGeom prst="rect">
            <a:avLst/>
          </a:prstGeom>
          <a:noFill/>
          <a:ln>
            <a:noFill/>
          </a:ln>
        </p:spPr>
      </p:pic>
      <p:pic>
        <p:nvPicPr>
          <p:cNvPr id="243" name="Google Shape;243;p31"/>
          <p:cNvPicPr preferRelativeResize="0"/>
          <p:nvPr/>
        </p:nvPicPr>
        <p:blipFill rotWithShape="1">
          <a:blip r:embed="rId4">
            <a:alphaModFix/>
          </a:blip>
          <a:srcRect l="1160" t="10434" r="-1160"/>
          <a:stretch/>
        </p:blipFill>
        <p:spPr>
          <a:xfrm>
            <a:off x="4591500" y="1205525"/>
            <a:ext cx="4240799" cy="2069450"/>
          </a:xfrm>
          <a:prstGeom prst="rect">
            <a:avLst/>
          </a:prstGeom>
          <a:noFill/>
          <a:ln>
            <a:noFill/>
          </a:ln>
        </p:spPr>
      </p:pic>
      <p:sp>
        <p:nvSpPr>
          <p:cNvPr id="244" name="Google Shape;244;p31"/>
          <p:cNvSpPr txBox="1"/>
          <p:nvPr/>
        </p:nvSpPr>
        <p:spPr>
          <a:xfrm>
            <a:off x="750257" y="3336558"/>
            <a:ext cx="2832900" cy="50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latin typeface="Roboto"/>
                <a:ea typeface="Roboto"/>
                <a:cs typeface="Roboto"/>
                <a:sym typeface="Roboto"/>
              </a:rPr>
              <a:t>Figure 1. Days of Poor Physical and Mental Health Histogram</a:t>
            </a:r>
            <a:endParaRPr sz="2000" b="1" dirty="0">
              <a:latin typeface="Roboto"/>
              <a:ea typeface="Roboto"/>
              <a:cs typeface="Roboto"/>
              <a:sym typeface="Roboto"/>
            </a:endParaRPr>
          </a:p>
        </p:txBody>
      </p:sp>
      <p:sp>
        <p:nvSpPr>
          <p:cNvPr id="245" name="Google Shape;245;p31"/>
          <p:cNvSpPr txBox="1"/>
          <p:nvPr/>
        </p:nvSpPr>
        <p:spPr>
          <a:xfrm>
            <a:off x="4591500" y="3211600"/>
            <a:ext cx="3000000" cy="50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dirty="0">
                <a:latin typeface="Roboto"/>
                <a:ea typeface="Roboto"/>
                <a:cs typeface="Roboto"/>
                <a:sym typeface="Roboto"/>
              </a:rPr>
              <a:t>Figure 2. Exercise in The Last 30 Days Distribution</a:t>
            </a:r>
            <a:endParaRPr sz="2000" b="1" dirty="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FCC2E5-E708-42A0-AB98-F2AA0EF517EF}"/>
              </a:ext>
            </a:extLst>
          </p:cNvPr>
          <p:cNvSpPr txBox="1"/>
          <p:nvPr/>
        </p:nvSpPr>
        <p:spPr>
          <a:xfrm>
            <a:off x="598100" y="2152347"/>
            <a:ext cx="8222100" cy="838800"/>
          </a:xfrm>
          <a:prstGeom prst="rect">
            <a:avLst/>
          </a:prstGeom>
          <a:noFill/>
          <a:ln>
            <a:noFill/>
          </a:ln>
        </p:spPr>
        <p:txBody>
          <a:bodyPr spcFirstLastPara="1" wrap="square" lIns="91425" tIns="91425" rIns="91425" bIns="91425" rtlCol="0" anchor="ctr" anchorCtr="0">
            <a:normAutofit/>
          </a:bodyPr>
          <a:lstStyle/>
          <a:p>
            <a:pPr>
              <a:lnSpc>
                <a:spcPct val="90000"/>
              </a:lnSpc>
              <a:spcAft>
                <a:spcPts val="600"/>
              </a:spcAft>
              <a:buClr>
                <a:schemeClr val="lt1"/>
              </a:buClr>
              <a:buSzPts val="4200"/>
            </a:pPr>
            <a:r>
              <a:rPr lang="en-US" sz="4200" dirty="0">
                <a:solidFill>
                  <a:schemeClr val="accent5">
                    <a:lumMod val="50000"/>
                  </a:schemeClr>
                </a:solidFill>
                <a:latin typeface="Roboto"/>
                <a:ea typeface="Roboto"/>
                <a:cs typeface="Roboto"/>
                <a:sym typeface="Roboto"/>
              </a:rPr>
              <a:t>CONCLUSION</a:t>
            </a:r>
            <a:endParaRPr lang="en-US" sz="4200" b="0" i="0" u="none" strike="noStrike" cap="none" dirty="0">
              <a:solidFill>
                <a:schemeClr val="accent5">
                  <a:lumMod val="50000"/>
                </a:schemeClr>
              </a:solidFill>
              <a:latin typeface="Roboto"/>
              <a:ea typeface="Roboto"/>
              <a:cs typeface="Roboto"/>
              <a:sym typeface="Roboto"/>
            </a:endParaRPr>
          </a:p>
        </p:txBody>
      </p:sp>
    </p:spTree>
    <p:extLst>
      <p:ext uri="{BB962C8B-B14F-4D97-AF65-F5344CB8AC3E}">
        <p14:creationId xmlns:p14="http://schemas.microsoft.com/office/powerpoint/2010/main" val="1887192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CF09-0C3E-4D95-B52A-2F71A7EF9562}"/>
              </a:ext>
            </a:extLst>
          </p:cNvPr>
          <p:cNvSpPr>
            <a:spLocks noGrp="1"/>
          </p:cNvSpPr>
          <p:nvPr>
            <p:ph type="title"/>
          </p:nvPr>
        </p:nvSpPr>
        <p:spPr>
          <a:xfrm>
            <a:off x="491490" y="273843"/>
            <a:ext cx="3840085" cy="1269596"/>
          </a:xfrm>
        </p:spPr>
        <p:txBody>
          <a:bodyPr>
            <a:normAutofit/>
          </a:bodyPr>
          <a:lstStyle/>
          <a:p>
            <a:r>
              <a:rPr lang="en-US" dirty="0">
                <a:solidFill>
                  <a:schemeClr val="accent5">
                    <a:lumMod val="50000"/>
                  </a:schemeClr>
                </a:solidFill>
                <a:latin typeface="Roboto" panose="020B0604020202020204" charset="0"/>
                <a:ea typeface="Roboto" panose="020B0604020202020204" charset="0"/>
                <a:sym typeface="Roboto"/>
              </a:rPr>
              <a:t>Conclusion</a:t>
            </a:r>
            <a:br>
              <a:rPr lang="en-US" dirty="0">
                <a:solidFill>
                  <a:schemeClr val="accent5">
                    <a:lumMod val="50000"/>
                  </a:schemeClr>
                </a:solidFill>
                <a:latin typeface="Roboto" panose="020B0604020202020204" charset="0"/>
                <a:ea typeface="Roboto" panose="020B0604020202020204" charset="0"/>
              </a:rPr>
            </a:br>
            <a:endParaRPr lang="en-US" dirty="0">
              <a:solidFill>
                <a:schemeClr val="accent5">
                  <a:lumMod val="50000"/>
                </a:schemeClr>
              </a:solidFill>
              <a:latin typeface="Roboto" panose="020B0604020202020204" charset="0"/>
              <a:ea typeface="Roboto" panose="020B0604020202020204" charset="0"/>
            </a:endParaRPr>
          </a:p>
        </p:txBody>
      </p:sp>
      <p:sp>
        <p:nvSpPr>
          <p:cNvPr id="3" name="Content Placeholder 2">
            <a:extLst>
              <a:ext uri="{FF2B5EF4-FFF2-40B4-BE49-F238E27FC236}">
                <a16:creationId xmlns:a16="http://schemas.microsoft.com/office/drawing/2014/main" id="{5C951383-83D1-4408-9F39-59B16CE3B3B9}"/>
              </a:ext>
            </a:extLst>
          </p:cNvPr>
          <p:cNvSpPr>
            <a:spLocks noGrp="1"/>
          </p:cNvSpPr>
          <p:nvPr>
            <p:ph idx="1"/>
          </p:nvPr>
        </p:nvSpPr>
        <p:spPr>
          <a:xfrm>
            <a:off x="491490" y="1931275"/>
            <a:ext cx="3840085" cy="2596671"/>
          </a:xfrm>
        </p:spPr>
        <p:txBody>
          <a:bodyPr>
            <a:normAutofit/>
          </a:bodyPr>
          <a:lstStyle/>
          <a:p>
            <a:pPr>
              <a:spcBef>
                <a:spcPts val="0"/>
              </a:spcBef>
              <a:buFont typeface="Wingdings" panose="05000000000000000000" pitchFamily="2" charset="2"/>
              <a:buChar char="Ø"/>
            </a:pPr>
            <a:r>
              <a:rPr lang="en-US" sz="2000" dirty="0">
                <a:latin typeface="Roboto" panose="020B0604020202020204" charset="0"/>
                <a:ea typeface="Roboto" panose="020B0604020202020204" charset="0"/>
              </a:rPr>
              <a:t> Decision Tree – Better Model</a:t>
            </a:r>
          </a:p>
          <a:p>
            <a:pPr>
              <a:spcBef>
                <a:spcPts val="1200"/>
              </a:spcBef>
              <a:buFont typeface="Wingdings" panose="05000000000000000000" pitchFamily="2" charset="2"/>
              <a:buChar char="Ø"/>
            </a:pPr>
            <a:r>
              <a:rPr lang="en-US" sz="2000" dirty="0">
                <a:latin typeface="Roboto" panose="020B0604020202020204" charset="0"/>
                <a:ea typeface="Roboto" panose="020B0604020202020204" charset="0"/>
              </a:rPr>
              <a:t>Limitation &amp; Constraint</a:t>
            </a:r>
          </a:p>
          <a:p>
            <a:pPr>
              <a:spcBef>
                <a:spcPts val="1200"/>
              </a:spcBef>
              <a:buFont typeface="Wingdings" panose="05000000000000000000" pitchFamily="2" charset="2"/>
              <a:buChar char="Ø"/>
            </a:pPr>
            <a:r>
              <a:rPr lang="en-US" sz="2000" dirty="0">
                <a:latin typeface="Roboto" panose="020B0604020202020204" charset="0"/>
                <a:ea typeface="Roboto" panose="020B0604020202020204" charset="0"/>
              </a:rPr>
              <a:t>Managerial Perspective</a:t>
            </a:r>
          </a:p>
        </p:txBody>
      </p:sp>
      <p:pic>
        <p:nvPicPr>
          <p:cNvPr id="6" name="Picture 5">
            <a:extLst>
              <a:ext uri="{FF2B5EF4-FFF2-40B4-BE49-F238E27FC236}">
                <a16:creationId xmlns:a16="http://schemas.microsoft.com/office/drawing/2014/main" id="{5F23BE99-DDA8-483E-A8CB-DEA4E38355BA}"/>
              </a:ext>
            </a:extLst>
          </p:cNvPr>
          <p:cNvPicPr>
            <a:picLocks noChangeAspect="1"/>
          </p:cNvPicPr>
          <p:nvPr/>
        </p:nvPicPr>
        <p:blipFill rotWithShape="1">
          <a:blip r:embed="rId3">
            <a:extLst>
              <a:ext uri="{28A0092B-C50C-407E-A947-70E740481C1C}">
                <a14:useLocalDpi xmlns:a14="http://schemas.microsoft.com/office/drawing/2010/main" val="0"/>
              </a:ext>
            </a:extLst>
          </a:blip>
          <a:srcRect l="13519" r="12835" b="-2"/>
          <a:stretch/>
        </p:blipFill>
        <p:spPr>
          <a:xfrm>
            <a:off x="4409136" y="10"/>
            <a:ext cx="4734863" cy="51434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668537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Question?</a:t>
            </a:r>
          </a:p>
        </p:txBody>
      </p:sp>
      <p:pic>
        <p:nvPicPr>
          <p:cNvPr id="257" name="Google Shape;257;p33"/>
          <p:cNvPicPr preferRelativeResize="0"/>
          <p:nvPr/>
        </p:nvPicPr>
        <p:blipFill rotWithShape="1">
          <a:blip r:embed="rId3">
            <a:alphaModFix/>
          </a:blip>
          <a:srcRect l="7479" t="4931" r="7910" b="4587"/>
          <a:stretch/>
        </p:blipFill>
        <p:spPr>
          <a:xfrm>
            <a:off x="1910750" y="1188675"/>
            <a:ext cx="4654699" cy="3132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FCC2E5-E708-42A0-AB98-F2AA0EF517EF}"/>
              </a:ext>
            </a:extLst>
          </p:cNvPr>
          <p:cNvSpPr txBox="1"/>
          <p:nvPr/>
        </p:nvSpPr>
        <p:spPr>
          <a:xfrm>
            <a:off x="630936" y="450319"/>
            <a:ext cx="7406640" cy="2520469"/>
          </a:xfrm>
          <a:prstGeom prst="rect">
            <a:avLst/>
          </a:prstGeom>
        </p:spPr>
        <p:txBody>
          <a:bodyPr spcFirstLastPara="1" vert="horz" lIns="91440" tIns="45720" rIns="91440" bIns="45720" rtlCol="0" anchor="b" anchorCtr="0">
            <a:normAutofit/>
          </a:bodyPr>
          <a:lstStyle/>
          <a:p>
            <a:pPr defTabSz="914400">
              <a:lnSpc>
                <a:spcPct val="90000"/>
              </a:lnSpc>
              <a:spcBef>
                <a:spcPct val="0"/>
              </a:spcBef>
              <a:spcAft>
                <a:spcPts val="600"/>
              </a:spcAft>
              <a:buClr>
                <a:schemeClr val="lt1"/>
              </a:buClr>
              <a:buSzPts val="4200"/>
            </a:pPr>
            <a:r>
              <a:rPr lang="en-US" sz="6200" kern="1200" dirty="0">
                <a:solidFill>
                  <a:schemeClr val="accent5">
                    <a:lumMod val="50000"/>
                  </a:schemeClr>
                </a:solidFill>
                <a:latin typeface="+mj-lt"/>
                <a:ea typeface="+mj-ea"/>
                <a:cs typeface="+mj-cs"/>
                <a:sym typeface="Roboto"/>
              </a:rPr>
              <a:t>APPENDIX</a:t>
            </a:r>
            <a:endParaRPr lang="en-US" sz="6200" b="0" i="0" u="none" strike="noStrike" kern="1200" cap="none" dirty="0">
              <a:solidFill>
                <a:schemeClr val="accent5">
                  <a:lumMod val="50000"/>
                </a:schemeClr>
              </a:solidFill>
              <a:latin typeface="+mj-lt"/>
              <a:ea typeface="+mj-ea"/>
              <a:cs typeface="+mj-cs"/>
              <a:sym typeface="Roboto"/>
            </a:endParaRPr>
          </a:p>
        </p:txBody>
      </p:sp>
    </p:spTree>
    <p:extLst>
      <p:ext uri="{BB962C8B-B14F-4D97-AF65-F5344CB8AC3E}">
        <p14:creationId xmlns:p14="http://schemas.microsoft.com/office/powerpoint/2010/main" val="2498243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5">
                    <a:lumMod val="50000"/>
                  </a:schemeClr>
                </a:solidFill>
              </a:rPr>
              <a:t>Source Node: BRFSS 2018 </a:t>
            </a:r>
            <a:endParaRPr dirty="0">
              <a:solidFill>
                <a:schemeClr val="accent5">
                  <a:lumMod val="50000"/>
                </a:schemeClr>
              </a:solidFill>
            </a:endParaRPr>
          </a:p>
        </p:txBody>
      </p:sp>
      <p:sp>
        <p:nvSpPr>
          <p:cNvPr id="268" name="Google Shape;268;p35"/>
          <p:cNvSpPr txBox="1">
            <a:spLocks noGrp="1"/>
          </p:cNvSpPr>
          <p:nvPr>
            <p:ph type="body" idx="1"/>
          </p:nvPr>
        </p:nvSpPr>
        <p:spPr>
          <a:xfrm>
            <a:off x="311700" y="1229874"/>
            <a:ext cx="2865115" cy="3503625"/>
          </a:xfrm>
          <a:prstGeom prst="rect">
            <a:avLst/>
          </a:prstGeom>
        </p:spPr>
        <p:txBody>
          <a:bodyPr spcFirstLastPara="1" wrap="square" lIns="91425" tIns="91425" rIns="91425" bIns="91425" anchor="t" anchorCtr="0">
            <a:noAutofit/>
          </a:bodyPr>
          <a:lstStyle/>
          <a:p>
            <a:r>
              <a:rPr lang="en-US" sz="1200" dirty="0"/>
              <a:t>Data Source: </a:t>
            </a:r>
            <a:r>
              <a:rPr lang="en-US" sz="1200" u="sng" dirty="0">
                <a:hlinkClick r:id="rId3"/>
              </a:rPr>
              <a:t>https://www.cdc.gov/brfss/annual_data/annual_2018.html</a:t>
            </a:r>
            <a:endParaRPr lang="en-US" sz="1200" dirty="0"/>
          </a:p>
          <a:p>
            <a:pPr fontAlgn="base"/>
            <a:r>
              <a:rPr lang="en-US" sz="1200" dirty="0"/>
              <a:t>Questionnaire includes questions on demographic characteristics, and current health behaviors</a:t>
            </a:r>
          </a:p>
          <a:p>
            <a:pPr fontAlgn="base"/>
            <a:r>
              <a:rPr lang="en-US" sz="1200" dirty="0"/>
              <a:t>Over 300 questions are asked in the questionnaire</a:t>
            </a:r>
          </a:p>
          <a:p>
            <a:pPr fontAlgn="base"/>
            <a:r>
              <a:rPr lang="en-US" sz="1200" dirty="0"/>
              <a:t>Over 400,000 people answered the questionnaire. However, we only chose people who considered themselves ‘Excellent’, ‘Very Good’ and ‘Good’, which is about 70% of the data.</a:t>
            </a:r>
          </a:p>
          <a:p>
            <a:pPr fontAlgn="base"/>
            <a:r>
              <a:rPr lang="en-US" sz="1200" dirty="0"/>
              <a:t>People can answer ‘Don’t know’ or refuse to answer, or answer was not recorded due to some mistake. Thus, those values did not contribute to the data and were discarded.</a:t>
            </a:r>
          </a:p>
        </p:txBody>
      </p:sp>
      <p:pic>
        <p:nvPicPr>
          <p:cNvPr id="2050" name="Picture 2">
            <a:extLst>
              <a:ext uri="{FF2B5EF4-FFF2-40B4-BE49-F238E27FC236}">
                <a16:creationId xmlns:a16="http://schemas.microsoft.com/office/drawing/2014/main" id="{76242E42-2491-A640-A7D7-077ACF770D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6815" y="1229874"/>
            <a:ext cx="5874420" cy="32278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accent5">
                    <a:lumMod val="50000"/>
                  </a:schemeClr>
                </a:solidFill>
              </a:rPr>
              <a:t>Source Node: </a:t>
            </a:r>
            <a:r>
              <a:rPr lang="en-US" dirty="0" err="1">
                <a:solidFill>
                  <a:schemeClr val="accent5">
                    <a:lumMod val="50000"/>
                  </a:schemeClr>
                </a:solidFill>
              </a:rPr>
              <a:t>Pollution.csv</a:t>
            </a:r>
            <a:endParaRPr lang="en-US" dirty="0">
              <a:solidFill>
                <a:schemeClr val="accent5">
                  <a:lumMod val="50000"/>
                </a:schemeClr>
              </a:solidFill>
            </a:endParaRPr>
          </a:p>
        </p:txBody>
      </p:sp>
      <p:sp>
        <p:nvSpPr>
          <p:cNvPr id="274" name="Google Shape;274;p36"/>
          <p:cNvSpPr txBox="1">
            <a:spLocks noGrp="1"/>
          </p:cNvSpPr>
          <p:nvPr>
            <p:ph type="body" idx="1"/>
          </p:nvPr>
        </p:nvSpPr>
        <p:spPr>
          <a:xfrm>
            <a:off x="311700" y="1498850"/>
            <a:ext cx="7030500" cy="254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t>NO2 Mean -- Range: </a:t>
            </a:r>
            <a:r>
              <a:rPr lang="en-US" sz="2000">
                <a:solidFill>
                  <a:srgbClr val="000000"/>
                </a:solidFill>
                <a:highlight>
                  <a:srgbClr val="FFFFFF"/>
                </a:highlight>
              </a:rPr>
              <a:t>[-2.00, 139.54]; Average: 12.82</a:t>
            </a:r>
            <a:endParaRPr lang="en-US" sz="2000"/>
          </a:p>
          <a:p>
            <a:pPr marL="0" lvl="0" indent="0" algn="l" rtl="0">
              <a:spcBef>
                <a:spcPts val="1600"/>
              </a:spcBef>
              <a:spcAft>
                <a:spcPts val="0"/>
              </a:spcAft>
              <a:buNone/>
            </a:pPr>
            <a:r>
              <a:rPr lang="en-US" sz="2000"/>
              <a:t>O3 Mean -- Range: [</a:t>
            </a:r>
            <a:r>
              <a:rPr lang="en-US" sz="2000">
                <a:solidFill>
                  <a:srgbClr val="000000"/>
                </a:solidFill>
                <a:highlight>
                  <a:srgbClr val="FFFFFF"/>
                </a:highlight>
              </a:rPr>
              <a:t>0.0, 0.10]; Average: 0.03</a:t>
            </a:r>
            <a:endParaRPr lang="en-US" sz="2000"/>
          </a:p>
          <a:p>
            <a:pPr marL="0" lvl="0" indent="0" algn="l" rtl="0">
              <a:spcBef>
                <a:spcPts val="1600"/>
              </a:spcBef>
              <a:spcAft>
                <a:spcPts val="0"/>
              </a:spcAft>
              <a:buNone/>
            </a:pPr>
            <a:r>
              <a:rPr lang="en-US" sz="2000"/>
              <a:t>SO2 Mean -- Range: </a:t>
            </a:r>
            <a:r>
              <a:rPr lang="en-US" sz="2000">
                <a:solidFill>
                  <a:srgbClr val="000000"/>
                </a:solidFill>
                <a:highlight>
                  <a:srgbClr val="FFFFFF"/>
                </a:highlight>
              </a:rPr>
              <a:t>[-2.0, 321.63]; Average: 1.87</a:t>
            </a:r>
            <a:endParaRPr lang="en-US" sz="2000"/>
          </a:p>
          <a:p>
            <a:pPr marL="0" lvl="0" indent="0" algn="l" rtl="0">
              <a:spcBef>
                <a:spcPts val="1600"/>
              </a:spcBef>
              <a:spcAft>
                <a:spcPts val="0"/>
              </a:spcAft>
              <a:buNone/>
            </a:pPr>
            <a:r>
              <a:rPr lang="en-US" sz="2000"/>
              <a:t>CO Mean -- Range: </a:t>
            </a:r>
            <a:r>
              <a:rPr lang="en-US" sz="2000">
                <a:solidFill>
                  <a:srgbClr val="000000"/>
                </a:solidFill>
                <a:highlight>
                  <a:srgbClr val="FFFFFF"/>
                </a:highlight>
              </a:rPr>
              <a:t>[-0.44, 7.51]; Average: 0.37</a:t>
            </a:r>
            <a:endParaRPr lang="en-US" sz="2000"/>
          </a:p>
          <a:p>
            <a:pPr marL="0" lvl="0" indent="0" algn="l" rtl="0">
              <a:spcBef>
                <a:spcPts val="1600"/>
              </a:spcBef>
              <a:spcAft>
                <a:spcPts val="1600"/>
              </a:spcAft>
              <a:buNone/>
            </a:pPr>
            <a:r>
              <a:rPr lang="en-US" sz="2000"/>
              <a:t>Data Source: </a:t>
            </a:r>
            <a:r>
              <a:rPr lang="en-US" sz="2000" u="sng">
                <a:solidFill>
                  <a:schemeClr val="hlink"/>
                </a:solidFill>
                <a:hlinkClick r:id="rId3"/>
              </a:rPr>
              <a:t>https://www.kaggle.com/sogun3/uspollution</a:t>
            </a:r>
            <a:endParaRPr lang="en-US" sz="20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5" name="Title 4">
            <a:extLst>
              <a:ext uri="{FF2B5EF4-FFF2-40B4-BE49-F238E27FC236}">
                <a16:creationId xmlns:a16="http://schemas.microsoft.com/office/drawing/2014/main" id="{5626808E-59E9-3F45-A3E0-163CE52B36E5}"/>
              </a:ext>
            </a:extLst>
          </p:cNvPr>
          <p:cNvSpPr>
            <a:spLocks noGrp="1"/>
          </p:cNvSpPr>
          <p:nvPr>
            <p:ph type="title"/>
          </p:nvPr>
        </p:nvSpPr>
        <p:spPr>
          <a:xfrm>
            <a:off x="155850" y="413061"/>
            <a:ext cx="8832300" cy="443174"/>
          </a:xfrm>
        </p:spPr>
        <p:txBody>
          <a:bodyPr/>
          <a:lstStyle/>
          <a:p>
            <a:r>
              <a:rPr lang="en-US" dirty="0">
                <a:solidFill>
                  <a:schemeClr val="accent5">
                    <a:lumMod val="50000"/>
                  </a:schemeClr>
                </a:solidFill>
              </a:rPr>
              <a:t>Type Node: Final Input List</a:t>
            </a:r>
          </a:p>
        </p:txBody>
      </p:sp>
      <p:pic>
        <p:nvPicPr>
          <p:cNvPr id="3076" name="Picture 4">
            <a:extLst>
              <a:ext uri="{FF2B5EF4-FFF2-40B4-BE49-F238E27FC236}">
                <a16:creationId xmlns:a16="http://schemas.microsoft.com/office/drawing/2014/main" id="{F2B95F85-182E-2C42-B751-0057BF6484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850" y="1025906"/>
            <a:ext cx="7122892" cy="374693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8293485-373C-8D4D-9424-FFFC26188752}"/>
              </a:ext>
            </a:extLst>
          </p:cNvPr>
          <p:cNvSpPr/>
          <p:nvPr/>
        </p:nvSpPr>
        <p:spPr>
          <a:xfrm>
            <a:off x="7278743" y="1025906"/>
            <a:ext cx="1865258" cy="3970318"/>
          </a:xfrm>
          <a:prstGeom prst="rect">
            <a:avLst/>
          </a:prstGeom>
        </p:spPr>
        <p:txBody>
          <a:bodyPr wrap="square">
            <a:spAutoFit/>
          </a:bodyPr>
          <a:lstStyle/>
          <a:p>
            <a:r>
              <a:rPr lang="en-US" dirty="0">
                <a:latin typeface="Arial" panose="020B0604020202020204" pitchFamily="34" charset="0"/>
              </a:rPr>
              <a:t>Most of the data from BRFSS is coded into numeric values (1,2,3…). So we used the type node to read values and categorize them correctly.</a:t>
            </a:r>
            <a:endParaRPr lang="en-US" dirty="0"/>
          </a:p>
          <a:p>
            <a:r>
              <a:rPr lang="en-US" u="sng" dirty="0">
                <a:latin typeface="Arial" panose="020B0604020202020204" pitchFamily="34" charset="0"/>
                <a:hlinkClick r:id="rId4">
                  <a:extLst>
                    <a:ext uri="{A12FA001-AC4F-418D-AE19-62706E023703}">
                      <ahyp:hlinkClr xmlns:ahyp="http://schemas.microsoft.com/office/drawing/2018/hyperlinkcolor" val="tx"/>
                    </a:ext>
                  </a:extLst>
                </a:hlinkClick>
              </a:rPr>
              <a:t>BRFSS 2018 Codebook</a:t>
            </a:r>
            <a:endParaRPr lang="en-US" dirty="0"/>
          </a:p>
          <a:p>
            <a:br>
              <a:rPr lang="en-US" dirty="0"/>
            </a:b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9EE38-8A29-2946-9B4C-1139B110A79B}"/>
              </a:ext>
            </a:extLst>
          </p:cNvPr>
          <p:cNvSpPr>
            <a:spLocks noGrp="1"/>
          </p:cNvSpPr>
          <p:nvPr>
            <p:ph type="title"/>
          </p:nvPr>
        </p:nvSpPr>
        <p:spPr/>
        <p:txBody>
          <a:bodyPr/>
          <a:lstStyle/>
          <a:p>
            <a:r>
              <a:rPr lang="en-US" dirty="0">
                <a:solidFill>
                  <a:schemeClr val="accent5">
                    <a:lumMod val="50000"/>
                  </a:schemeClr>
                </a:solidFill>
              </a:rPr>
              <a:t>Select Node</a:t>
            </a:r>
          </a:p>
        </p:txBody>
      </p:sp>
      <p:pic>
        <p:nvPicPr>
          <p:cNvPr id="4098" name="Picture 2">
            <a:extLst>
              <a:ext uri="{FF2B5EF4-FFF2-40B4-BE49-F238E27FC236}">
                <a16:creationId xmlns:a16="http://schemas.microsoft.com/office/drawing/2014/main" id="{57A9BDC0-E7A1-184C-8C5A-99A63F9BC7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62" y="1017800"/>
            <a:ext cx="5980093" cy="36440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237087-1C1D-8944-88CA-2ACC1CBE872A}"/>
              </a:ext>
            </a:extLst>
          </p:cNvPr>
          <p:cNvSpPr/>
          <p:nvPr/>
        </p:nvSpPr>
        <p:spPr>
          <a:xfrm>
            <a:off x="6480477" y="971312"/>
            <a:ext cx="2286000" cy="2308324"/>
          </a:xfrm>
          <a:prstGeom prst="rect">
            <a:avLst/>
          </a:prstGeom>
        </p:spPr>
        <p:txBody>
          <a:bodyPr wrap="square">
            <a:spAutoFit/>
          </a:bodyPr>
          <a:lstStyle/>
          <a:p>
            <a:r>
              <a:rPr lang="en-US" dirty="0">
                <a:latin typeface="Arial" panose="020B0604020202020204" pitchFamily="34" charset="0"/>
              </a:rPr>
              <a:t>We used the Select Node to discard null/ don’t know/ refused to answer values for all our target and input fields.</a:t>
            </a:r>
            <a:endParaRPr lang="en-US" dirty="0"/>
          </a:p>
          <a:p>
            <a:br>
              <a:rPr lang="en-US" dirty="0"/>
            </a:br>
            <a:endParaRPr lang="en-US" dirty="0"/>
          </a:p>
        </p:txBody>
      </p:sp>
    </p:spTree>
    <p:extLst>
      <p:ext uri="{BB962C8B-B14F-4D97-AF65-F5344CB8AC3E}">
        <p14:creationId xmlns:p14="http://schemas.microsoft.com/office/powerpoint/2010/main" val="176761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FCC2E5-E708-42A0-AB98-F2AA0EF517EF}"/>
              </a:ext>
            </a:extLst>
          </p:cNvPr>
          <p:cNvSpPr txBox="1"/>
          <p:nvPr/>
        </p:nvSpPr>
        <p:spPr>
          <a:xfrm>
            <a:off x="598100" y="2152347"/>
            <a:ext cx="8222100" cy="838800"/>
          </a:xfrm>
          <a:prstGeom prst="rect">
            <a:avLst/>
          </a:prstGeom>
          <a:noFill/>
          <a:ln>
            <a:noFill/>
          </a:ln>
        </p:spPr>
        <p:txBody>
          <a:bodyPr spcFirstLastPara="1" wrap="square" lIns="91425" tIns="91425" rIns="91425" bIns="91425" rtlCol="0" anchor="ctr" anchorCtr="0">
            <a:normAutofit/>
          </a:bodyPr>
          <a:lstStyle/>
          <a:p>
            <a:pPr>
              <a:lnSpc>
                <a:spcPct val="90000"/>
              </a:lnSpc>
              <a:spcAft>
                <a:spcPts val="600"/>
              </a:spcAft>
              <a:buClr>
                <a:schemeClr val="lt1"/>
              </a:buClr>
              <a:buSzPts val="4200"/>
            </a:pPr>
            <a:r>
              <a:rPr lang="en-US" sz="4200" b="0" i="0" u="none" strike="noStrike" cap="none" dirty="0">
                <a:solidFill>
                  <a:schemeClr val="accent5">
                    <a:lumMod val="50000"/>
                  </a:schemeClr>
                </a:solidFill>
                <a:latin typeface="Roboto"/>
                <a:ea typeface="Roboto"/>
                <a:cs typeface="Roboto"/>
                <a:sym typeface="Roboto"/>
              </a:rPr>
              <a:t>INTRODUCTION</a:t>
            </a:r>
          </a:p>
        </p:txBody>
      </p:sp>
    </p:spTree>
    <p:extLst>
      <p:ext uri="{BB962C8B-B14F-4D97-AF65-F5344CB8AC3E}">
        <p14:creationId xmlns:p14="http://schemas.microsoft.com/office/powerpoint/2010/main" val="3545843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3DE9-1CE6-1B4E-9F30-57AA8FC35170}"/>
              </a:ext>
            </a:extLst>
          </p:cNvPr>
          <p:cNvSpPr>
            <a:spLocks noGrp="1"/>
          </p:cNvSpPr>
          <p:nvPr>
            <p:ph type="title"/>
          </p:nvPr>
        </p:nvSpPr>
        <p:spPr>
          <a:xfrm>
            <a:off x="460950" y="681355"/>
            <a:ext cx="8222100" cy="838800"/>
          </a:xfrm>
        </p:spPr>
        <p:txBody>
          <a:bodyPr/>
          <a:lstStyle/>
          <a:p>
            <a:r>
              <a:rPr lang="en-US" dirty="0">
                <a:solidFill>
                  <a:schemeClr val="accent4">
                    <a:lumMod val="50000"/>
                  </a:schemeClr>
                </a:solidFill>
              </a:rPr>
              <a:t>Abstract</a:t>
            </a:r>
          </a:p>
        </p:txBody>
      </p:sp>
      <p:sp>
        <p:nvSpPr>
          <p:cNvPr id="3" name="TextBox 2">
            <a:extLst>
              <a:ext uri="{FF2B5EF4-FFF2-40B4-BE49-F238E27FC236}">
                <a16:creationId xmlns:a16="http://schemas.microsoft.com/office/drawing/2014/main" id="{F68B3FA1-1CAB-CC4F-BDD7-86E3E2F92EBE}"/>
              </a:ext>
            </a:extLst>
          </p:cNvPr>
          <p:cNvSpPr txBox="1"/>
          <p:nvPr/>
        </p:nvSpPr>
        <p:spPr>
          <a:xfrm>
            <a:off x="689113" y="1520155"/>
            <a:ext cx="7421217" cy="1015663"/>
          </a:xfrm>
          <a:prstGeom prst="rect">
            <a:avLst/>
          </a:prstGeom>
          <a:noFill/>
        </p:spPr>
        <p:txBody>
          <a:bodyPr wrap="square" rtlCol="0">
            <a:spAutoFit/>
          </a:bodyPr>
          <a:lstStyle/>
          <a:p>
            <a:r>
              <a:rPr lang="en-US" sz="2000" dirty="0"/>
              <a:t>With healthcare data covering all states and territories, from behavioral risk factors to environmental factors, we hoped to find out what makes a person consider him or herself as healthy? </a:t>
            </a:r>
          </a:p>
        </p:txBody>
      </p:sp>
    </p:spTree>
    <p:extLst>
      <p:ext uri="{BB962C8B-B14F-4D97-AF65-F5344CB8AC3E}">
        <p14:creationId xmlns:p14="http://schemas.microsoft.com/office/powerpoint/2010/main" val="1438639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E43191-AD71-4B98-89A1-B3EFC8E1A69A}"/>
              </a:ext>
            </a:extLst>
          </p:cNvPr>
          <p:cNvSpPr>
            <a:spLocks noGrp="1"/>
          </p:cNvSpPr>
          <p:nvPr>
            <p:ph type="title"/>
          </p:nvPr>
        </p:nvSpPr>
        <p:spPr>
          <a:xfrm>
            <a:off x="628650" y="273843"/>
            <a:ext cx="7886700" cy="994173"/>
          </a:xfrm>
        </p:spPr>
        <p:txBody>
          <a:bodyPr vert="horz" lIns="91440" tIns="45720" rIns="91440" bIns="45720" rtlCol="0" anchor="ctr">
            <a:normAutofit/>
          </a:bodyPr>
          <a:lstStyle/>
          <a:p>
            <a:pPr defTabSz="914400">
              <a:spcBef>
                <a:spcPct val="0"/>
              </a:spcBef>
            </a:pPr>
            <a:r>
              <a:rPr lang="en-US" sz="3400" kern="1200">
                <a:solidFill>
                  <a:schemeClr val="accent5">
                    <a:lumMod val="50000"/>
                  </a:schemeClr>
                </a:solidFill>
                <a:latin typeface="+mj-lt"/>
                <a:ea typeface="+mj-ea"/>
                <a:cs typeface="+mj-cs"/>
                <a:sym typeface="Arial"/>
              </a:rPr>
              <a:t>Introduction: What is considered healthy?</a:t>
            </a:r>
            <a:endParaRPr lang="en-US" sz="3400" kern="1200">
              <a:solidFill>
                <a:schemeClr val="accent5">
                  <a:lumMod val="50000"/>
                </a:schemeClr>
              </a:solidFill>
              <a:latin typeface="+mj-lt"/>
              <a:ea typeface="+mj-ea"/>
              <a:cs typeface="+mj-cs"/>
            </a:endParaRPr>
          </a:p>
        </p:txBody>
      </p:sp>
      <p:graphicFrame>
        <p:nvGraphicFramePr>
          <p:cNvPr id="9" name="Text Placeholder 5">
            <a:extLst>
              <a:ext uri="{FF2B5EF4-FFF2-40B4-BE49-F238E27FC236}">
                <a16:creationId xmlns:a16="http://schemas.microsoft.com/office/drawing/2014/main" id="{1E15A877-4D23-4400-9060-F0645D69FAE5}"/>
              </a:ext>
            </a:extLst>
          </p:cNvPr>
          <p:cNvGraphicFramePr/>
          <p:nvPr>
            <p:extLst>
              <p:ext uri="{D42A27DB-BD31-4B8C-83A1-F6EECF244321}">
                <p14:modId xmlns:p14="http://schemas.microsoft.com/office/powerpoint/2010/main" val="1397080560"/>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5075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kern="1200" dirty="0">
                <a:solidFill>
                  <a:schemeClr val="accent5">
                    <a:lumMod val="50000"/>
                  </a:schemeClr>
                </a:solidFill>
                <a:latin typeface="+mj-lt"/>
                <a:ea typeface="+mj-ea"/>
                <a:cs typeface="+mj-cs"/>
                <a:sym typeface="Arial"/>
              </a:rPr>
              <a:t>Introduction: Why Do We Care?</a:t>
            </a:r>
          </a:p>
        </p:txBody>
      </p:sp>
      <p:graphicFrame>
        <p:nvGraphicFramePr>
          <p:cNvPr id="126" name="Google Shape;123;p19">
            <a:extLst>
              <a:ext uri="{FF2B5EF4-FFF2-40B4-BE49-F238E27FC236}">
                <a16:creationId xmlns:a16="http://schemas.microsoft.com/office/drawing/2014/main" id="{E857C751-768E-47E7-9FD7-C4013DD71386}"/>
              </a:ext>
            </a:extLst>
          </p:cNvPr>
          <p:cNvGraphicFramePr/>
          <p:nvPr>
            <p:extLst>
              <p:ext uri="{D42A27DB-BD31-4B8C-83A1-F6EECF244321}">
                <p14:modId xmlns:p14="http://schemas.microsoft.com/office/powerpoint/2010/main" val="2246832521"/>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FCC2E5-E708-42A0-AB98-F2AA0EF517EF}"/>
              </a:ext>
            </a:extLst>
          </p:cNvPr>
          <p:cNvSpPr txBox="1"/>
          <p:nvPr/>
        </p:nvSpPr>
        <p:spPr>
          <a:xfrm>
            <a:off x="598100" y="2152347"/>
            <a:ext cx="8222100" cy="838800"/>
          </a:xfrm>
          <a:prstGeom prst="rect">
            <a:avLst/>
          </a:prstGeom>
          <a:noFill/>
          <a:ln>
            <a:noFill/>
          </a:ln>
        </p:spPr>
        <p:txBody>
          <a:bodyPr spcFirstLastPara="1" wrap="square" lIns="91425" tIns="91425" rIns="91425" bIns="91425" rtlCol="0" anchor="ctr" anchorCtr="0">
            <a:normAutofit/>
          </a:bodyPr>
          <a:lstStyle/>
          <a:p>
            <a:pPr>
              <a:lnSpc>
                <a:spcPct val="90000"/>
              </a:lnSpc>
              <a:spcAft>
                <a:spcPts val="600"/>
              </a:spcAft>
              <a:buClr>
                <a:schemeClr val="lt1"/>
              </a:buClr>
              <a:buSzPts val="4200"/>
            </a:pPr>
            <a:r>
              <a:rPr lang="en-US" sz="4200" b="0" i="0" u="none" strike="noStrike" cap="none" dirty="0">
                <a:solidFill>
                  <a:schemeClr val="accent5">
                    <a:lumMod val="50000"/>
                  </a:schemeClr>
                </a:solidFill>
                <a:latin typeface="Roboto"/>
                <a:ea typeface="Roboto"/>
                <a:cs typeface="Roboto"/>
                <a:sym typeface="Roboto"/>
              </a:rPr>
              <a:t>PROBLEM STATEMENT</a:t>
            </a:r>
          </a:p>
        </p:txBody>
      </p:sp>
    </p:spTree>
    <p:extLst>
      <p:ext uri="{BB962C8B-B14F-4D97-AF65-F5344CB8AC3E}">
        <p14:creationId xmlns:p14="http://schemas.microsoft.com/office/powerpoint/2010/main" val="2419542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628650" y="273843"/>
            <a:ext cx="7886700" cy="99417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kern="1200" dirty="0">
                <a:solidFill>
                  <a:schemeClr val="accent5">
                    <a:lumMod val="50000"/>
                  </a:schemeClr>
                </a:solidFill>
                <a:latin typeface="+mj-lt"/>
                <a:ea typeface="+mj-ea"/>
                <a:cs typeface="+mj-cs"/>
              </a:rPr>
              <a:t>Problem Statement</a:t>
            </a:r>
          </a:p>
        </p:txBody>
      </p:sp>
      <p:graphicFrame>
        <p:nvGraphicFramePr>
          <p:cNvPr id="131" name="Google Shape;129;p20">
            <a:extLst>
              <a:ext uri="{FF2B5EF4-FFF2-40B4-BE49-F238E27FC236}">
                <a16:creationId xmlns:a16="http://schemas.microsoft.com/office/drawing/2014/main" id="{6A8205F5-BB58-442E-B28F-69244ACED29A}"/>
              </a:ext>
            </a:extLst>
          </p:cNvPr>
          <p:cNvGraphicFramePr/>
          <p:nvPr>
            <p:extLst>
              <p:ext uri="{D42A27DB-BD31-4B8C-83A1-F6EECF244321}">
                <p14:modId xmlns:p14="http://schemas.microsoft.com/office/powerpoint/2010/main" val="1474020411"/>
              </p:ext>
            </p:extLst>
          </p:nvPr>
        </p:nvGraphicFramePr>
        <p:xfrm>
          <a:off x="628650" y="1369218"/>
          <a:ext cx="7886700" cy="326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FCC2E5-E708-42A0-AB98-F2AA0EF517EF}"/>
              </a:ext>
            </a:extLst>
          </p:cNvPr>
          <p:cNvSpPr txBox="1"/>
          <p:nvPr/>
        </p:nvSpPr>
        <p:spPr>
          <a:xfrm>
            <a:off x="630936" y="450319"/>
            <a:ext cx="7406640" cy="2520469"/>
          </a:xfrm>
          <a:prstGeom prst="rect">
            <a:avLst/>
          </a:prstGeom>
        </p:spPr>
        <p:txBody>
          <a:bodyPr spcFirstLastPara="1" vert="horz" lIns="91440" tIns="45720" rIns="91440" bIns="45720" rtlCol="0" anchor="b" anchorCtr="0">
            <a:normAutofit/>
          </a:bodyPr>
          <a:lstStyle/>
          <a:p>
            <a:pPr defTabSz="914400">
              <a:lnSpc>
                <a:spcPct val="90000"/>
              </a:lnSpc>
              <a:spcBef>
                <a:spcPct val="0"/>
              </a:spcBef>
              <a:spcAft>
                <a:spcPts val="600"/>
              </a:spcAft>
              <a:buClr>
                <a:schemeClr val="lt1"/>
              </a:buClr>
              <a:buSzPts val="4200"/>
            </a:pPr>
            <a:r>
              <a:rPr lang="en-US" sz="6200" kern="1200" dirty="0">
                <a:solidFill>
                  <a:schemeClr val="accent5">
                    <a:lumMod val="50000"/>
                  </a:schemeClr>
                </a:solidFill>
                <a:latin typeface="+mj-lt"/>
                <a:ea typeface="+mj-ea"/>
                <a:cs typeface="+mj-cs"/>
                <a:sym typeface="Roboto"/>
              </a:rPr>
              <a:t>METHODOLOGY</a:t>
            </a:r>
            <a:endParaRPr lang="en-US" sz="6200" b="0" i="0" u="none" strike="noStrike" kern="1200" cap="none" dirty="0">
              <a:solidFill>
                <a:schemeClr val="accent5">
                  <a:lumMod val="50000"/>
                </a:schemeClr>
              </a:solidFill>
              <a:latin typeface="+mj-lt"/>
              <a:ea typeface="+mj-ea"/>
              <a:cs typeface="+mj-cs"/>
              <a:sym typeface="Roboto"/>
            </a:endParaRPr>
          </a:p>
        </p:txBody>
      </p:sp>
    </p:spTree>
    <p:extLst>
      <p:ext uri="{BB962C8B-B14F-4D97-AF65-F5344CB8AC3E}">
        <p14:creationId xmlns:p14="http://schemas.microsoft.com/office/powerpoint/2010/main" val="313144292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TotalTime>
  <Words>1559</Words>
  <Application>Microsoft Macintosh PowerPoint</Application>
  <PresentationFormat>On-screen Show (16:9)</PresentationFormat>
  <Paragraphs>177</Paragraphs>
  <Slides>28</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Roboto</vt:lpstr>
      <vt:lpstr>Calibri</vt:lpstr>
      <vt:lpstr>Arial</vt:lpstr>
      <vt:lpstr>Wingdings</vt:lpstr>
      <vt:lpstr>Calibri Light</vt:lpstr>
      <vt:lpstr>Office Theme</vt:lpstr>
      <vt:lpstr>General Health Rating Analysis</vt:lpstr>
      <vt:lpstr>Outline</vt:lpstr>
      <vt:lpstr>PowerPoint Presentation</vt:lpstr>
      <vt:lpstr>Abstract</vt:lpstr>
      <vt:lpstr>Introduction: What is considered healthy?</vt:lpstr>
      <vt:lpstr>Introduction: Why Do We Care?</vt:lpstr>
      <vt:lpstr>PowerPoint Presentation</vt:lpstr>
      <vt:lpstr>Problem Statement</vt:lpstr>
      <vt:lpstr>PowerPoint Presentation</vt:lpstr>
      <vt:lpstr>Methodology Diagram</vt:lpstr>
      <vt:lpstr>Data Collection</vt:lpstr>
      <vt:lpstr>Data Preprocessing</vt:lpstr>
      <vt:lpstr>Variable Selection</vt:lpstr>
      <vt:lpstr>Model building </vt:lpstr>
      <vt:lpstr>Model Evaluation: Predictor Importance</vt:lpstr>
      <vt:lpstr>Model Evaluation: Accuracy Comparison</vt:lpstr>
      <vt:lpstr> Model Evaluation: Decision Tree Confusion Matrices </vt:lpstr>
      <vt:lpstr>PowerPoint Presentation</vt:lpstr>
      <vt:lpstr>Result Analysis: Decision Tree Rules Examples</vt:lpstr>
      <vt:lpstr>Result Analysis: Decision Tree Visualization </vt:lpstr>
      <vt:lpstr>PowerPoint Presentation</vt:lpstr>
      <vt:lpstr>Conclusion </vt:lpstr>
      <vt:lpstr>Question?</vt:lpstr>
      <vt:lpstr>PowerPoint Presentation</vt:lpstr>
      <vt:lpstr>Source Node: BRFSS 2018 </vt:lpstr>
      <vt:lpstr>Source Node: Pollution.csv</vt:lpstr>
      <vt:lpstr>Type Node: Final Input List</vt:lpstr>
      <vt:lpstr>Select Node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Health Rating Analysis</dc:title>
  <dc:creator>BaoNgoc Dinh</dc:creator>
  <cp:lastModifiedBy>BaoNgoc Dinh</cp:lastModifiedBy>
  <cp:revision>2</cp:revision>
  <dcterms:created xsi:type="dcterms:W3CDTF">2019-12-04T04:45:45Z</dcterms:created>
  <dcterms:modified xsi:type="dcterms:W3CDTF">2019-12-04T05:00:01Z</dcterms:modified>
</cp:coreProperties>
</file>